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61" r:id="rId3"/>
    <p:sldId id="265" r:id="rId4"/>
    <p:sldId id="266" r:id="rId5"/>
    <p:sldId id="262" r:id="rId6"/>
    <p:sldId id="264" r:id="rId7"/>
    <p:sldId id="263" r:id="rId8"/>
    <p:sldId id="267" r:id="rId9"/>
    <p:sldId id="287" r:id="rId10"/>
    <p:sldId id="285" r:id="rId11"/>
    <p:sldId id="269" r:id="rId12"/>
    <p:sldId id="270" r:id="rId13"/>
    <p:sldId id="271" r:id="rId14"/>
    <p:sldId id="272" r:id="rId15"/>
    <p:sldId id="277" r:id="rId16"/>
    <p:sldId id="273" r:id="rId17"/>
    <p:sldId id="283" r:id="rId18"/>
    <p:sldId id="274" r:id="rId19"/>
    <p:sldId id="284" r:id="rId20"/>
    <p:sldId id="275" r:id="rId21"/>
    <p:sldId id="286" r:id="rId22"/>
    <p:sldId id="276" r:id="rId23"/>
    <p:sldId id="280" r:id="rId24"/>
    <p:sldId id="281" r:id="rId25"/>
    <p:sldId id="282" r:id="rId26"/>
    <p:sldId id="258" r:id="rId27"/>
    <p:sldId id="259" r:id="rId28"/>
    <p:sldId id="257" r:id="rId29"/>
    <p:sldId id="260" r:id="rId30"/>
    <p:sldId id="279" r:id="rId31"/>
    <p:sldId id="27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A3CBE-DBD7-466F-819A-CC28D772FC27}" type="datetimeFigureOut">
              <a:rPr lang="en-US" smtClean="0"/>
              <a:pPr/>
              <a:t>8/13/2012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CEE35D-F702-4DEE-A450-2E4809739CA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CEE35D-F702-4DEE-A450-2E4809739CA0}"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CEE35D-F702-4DEE-A450-2E4809739CA0}" type="slidenum">
              <a:rPr lang="en-US" smtClean="0"/>
              <a:pPr/>
              <a:t>17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CEE35D-F702-4DEE-A450-2E4809739CA0}" type="slidenum">
              <a:rPr lang="en-US" smtClean="0"/>
              <a:pPr/>
              <a:t>19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6CEE35D-F702-4DEE-A450-2E4809739CA0}"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326F04D-AE84-4F81-B56E-982A95566EAF}" type="datetimeFigureOut">
              <a:rPr lang="en-US" smtClean="0"/>
              <a:pPr/>
              <a:t>8/13/2012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E4B786-0899-49D1-A729-54AA0DFF5F1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26F04D-AE84-4F81-B56E-982A95566EAF}" type="datetimeFigureOut">
              <a:rPr lang="en-US" smtClean="0"/>
              <a:pPr/>
              <a:t>8/13/2012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E4B786-0899-49D1-A729-54AA0DFF5F1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26F04D-AE84-4F81-B56E-982A95566EAF}" type="datetimeFigureOut">
              <a:rPr lang="en-US" smtClean="0"/>
              <a:pPr/>
              <a:t>8/13/2012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E4B786-0899-49D1-A729-54AA0DFF5F1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26F04D-AE84-4F81-B56E-982A95566EAF}" type="datetimeFigureOut">
              <a:rPr lang="en-US" smtClean="0"/>
              <a:pPr/>
              <a:t>8/13/2012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E4B786-0899-49D1-A729-54AA0DFF5F1C}"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326F04D-AE84-4F81-B56E-982A95566EAF}" type="datetimeFigureOut">
              <a:rPr lang="en-US" smtClean="0"/>
              <a:pPr/>
              <a:t>8/13/2012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E4B786-0899-49D1-A729-54AA0DFF5F1C}"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26F04D-AE84-4F81-B56E-982A95566EAF}" type="datetimeFigureOut">
              <a:rPr lang="en-US" smtClean="0"/>
              <a:pPr/>
              <a:t>8/13/2012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BE4B786-0899-49D1-A729-54AA0DFF5F1C}"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26F04D-AE84-4F81-B56E-982A95566EAF}" type="datetimeFigureOut">
              <a:rPr lang="en-US" smtClean="0"/>
              <a:pPr/>
              <a:t>8/13/2012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BE4B786-0899-49D1-A729-54AA0DFF5F1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326F04D-AE84-4F81-B56E-982A95566EAF}" type="datetimeFigureOut">
              <a:rPr lang="en-US" smtClean="0"/>
              <a:pPr/>
              <a:t>8/13/2012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BE4B786-0899-49D1-A729-54AA0DFF5F1C}"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326F04D-AE84-4F81-B56E-982A95566EAF}" type="datetimeFigureOut">
              <a:rPr lang="en-US" smtClean="0"/>
              <a:pPr/>
              <a:t>8/13/2012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BE4B786-0899-49D1-A729-54AA0DFF5F1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326F04D-AE84-4F81-B56E-982A95566EAF}" type="datetimeFigureOut">
              <a:rPr lang="en-US" smtClean="0"/>
              <a:pPr/>
              <a:t>8/13/2012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BE4B786-0899-49D1-A729-54AA0DFF5F1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326F04D-AE84-4F81-B56E-982A95566EAF}" type="datetimeFigureOut">
              <a:rPr lang="en-US" smtClean="0"/>
              <a:pPr/>
              <a:t>8/13/2012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E4B786-0899-49D1-A729-54AA0DFF5F1C}"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326F04D-AE84-4F81-B56E-982A95566EAF}" type="datetimeFigureOut">
              <a:rPr lang="en-US" smtClean="0"/>
              <a:pPr/>
              <a:t>8/13/2012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E4B786-0899-49D1-A729-54AA0DFF5F1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shoemaker@hsp.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igitallibrary.hsp.org/index.php/Detail/Object/Show/object_id/7857" TargetMode="External"/><Relationship Id="rId2" Type="http://schemas.openxmlformats.org/officeDocument/2006/relationships/hyperlink" Target="http://digitallibrary.hsp.org/index.php/Detail/Object/Show/object_id/573" TargetMode="External"/><Relationship Id="rId1" Type="http://schemas.openxmlformats.org/officeDocument/2006/relationships/slideLayout" Target="../slideLayouts/slideLayout2.xml"/><Relationship Id="rId4" Type="http://schemas.openxmlformats.org/officeDocument/2006/relationships/hyperlink" Target="http://digitallibrary.hsp.org/index.php/Detail/Object/Show/object_id/7858"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digitallibrary.hsp.org/index.php/Detail/Object/Show/object_id/7861" TargetMode="External"/><Relationship Id="rId2" Type="http://schemas.openxmlformats.org/officeDocument/2006/relationships/hyperlink" Target="http://digitallibrary.hsp.org/index.php/Detail/Object/Show/object_id/7860" TargetMode="External"/><Relationship Id="rId1" Type="http://schemas.openxmlformats.org/officeDocument/2006/relationships/slideLayout" Target="../slideLayouts/slideLayout2.xml"/><Relationship Id="rId4" Type="http://schemas.openxmlformats.org/officeDocument/2006/relationships/hyperlink" Target="http://digitallibrary.hsp.org/index.php/Detail/Object/Show/object_id/792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digitallibrary.hsp.org/index.php/Detail/Object/Show/object_id/7998" TargetMode="External"/><Relationship Id="rId2" Type="http://schemas.openxmlformats.org/officeDocument/2006/relationships/hyperlink" Target="http://digitallibrary.hsp.org/index.php/Detail/Object/Show/object_id/7997" TargetMode="External"/><Relationship Id="rId1" Type="http://schemas.openxmlformats.org/officeDocument/2006/relationships/slideLayout" Target="../slideLayouts/slideLayout2.xml"/><Relationship Id="rId4" Type="http://schemas.openxmlformats.org/officeDocument/2006/relationships/hyperlink" Target="http://digitallibrary.hsp.org/index.php/Detail/Object/Show/object_id/7999"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digitallibrary.hsp.org/index.php/Detail/Object/Show/object_id/8034" TargetMode="External"/><Relationship Id="rId2" Type="http://schemas.openxmlformats.org/officeDocument/2006/relationships/hyperlink" Target="http://digitallibrary.hsp.org/index.php/Detail/Object/Show/object_id/803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apolitical.info/seattl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amingthepast.net/" TargetMode="External"/><Relationship Id="rId7" Type="http://schemas.openxmlformats.org/officeDocument/2006/relationships/hyperlink" Target="http://www.playthepast.org/" TargetMode="External"/><Relationship Id="rId2" Type="http://schemas.openxmlformats.org/officeDocument/2006/relationships/hyperlink" Target="http://www.fateofcivilizations.com/" TargetMode="External"/><Relationship Id="rId1" Type="http://schemas.openxmlformats.org/officeDocument/2006/relationships/slideLayout" Target="../slideLayouts/slideLayout2.xml"/><Relationship Id="rId6" Type="http://schemas.openxmlformats.org/officeDocument/2006/relationships/hyperlink" Target="http://www.peasantmuse.com/" TargetMode="External"/><Relationship Id="rId5" Type="http://schemas.openxmlformats.org/officeDocument/2006/relationships/hyperlink" Target="http://paxsims.wordpress.com/" TargetMode="External"/><Relationship Id="rId4" Type="http://schemas.openxmlformats.org/officeDocument/2006/relationships/hyperlink" Target="http://journalofdigitalhumanities.org/category/1-2/special-section/"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ebsite.education.wisc.edu/kdsquire/tenure-files/05-durga-squire-Final.pdf" TargetMode="External"/><Relationship Id="rId2" Type="http://schemas.openxmlformats.org/officeDocument/2006/relationships/hyperlink" Target="http://website.education.wisc.edu/kdsquire/tenure-files/32-insight.pdf" TargetMode="External"/><Relationship Id="rId1" Type="http://schemas.openxmlformats.org/officeDocument/2006/relationships/slideLayout" Target="../slideLayouts/slideLayout2.xml"/><Relationship Id="rId5" Type="http://schemas.openxmlformats.org/officeDocument/2006/relationships/hyperlink" Target="http://cms.mit.edu/research/theses/KarenSchrier2005.pdf" TargetMode="External"/><Relationship Id="rId4" Type="http://schemas.openxmlformats.org/officeDocument/2006/relationships/hyperlink" Target="http://website.education.wisc.edu/kdsquire/dissertation.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kickstarter.com/" TargetMode="External"/><Relationship Id="rId2" Type="http://schemas.openxmlformats.org/officeDocument/2006/relationships/hyperlink" Target="http://arisgames.org/" TargetMode="External"/><Relationship Id="rId1" Type="http://schemas.openxmlformats.org/officeDocument/2006/relationships/slideLayout" Target="../slideLayouts/slideLayout2.xml"/><Relationship Id="rId4" Type="http://schemas.openxmlformats.org/officeDocument/2006/relationships/hyperlink" Target="http://www.vassalengine.org/"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mshoemaker@hsp.org" TargetMode="External"/><Relationship Id="rId2" Type="http://schemas.openxmlformats.org/officeDocument/2006/relationships/hyperlink" Target="http://www.hsp.org/" TargetMode="External"/><Relationship Id="rId1" Type="http://schemas.openxmlformats.org/officeDocument/2006/relationships/slideLayout" Target="../slideLayouts/slideLayout2.xml"/><Relationship Id="rId5" Type="http://schemas.openxmlformats.org/officeDocument/2006/relationships/hyperlink" Target="http://slidesha.re/MXxZ36" TargetMode="External"/><Relationship Id="rId4" Type="http://schemas.openxmlformats.org/officeDocument/2006/relationships/hyperlink" Target="http://hsp.org/primary-sources-and-games-for-history-educati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n.gov/icpr/2722.htm" TargetMode="External"/><Relationship Id="rId2" Type="http://schemas.openxmlformats.org/officeDocument/2006/relationships/hyperlink" Target="http://www.archives.gov/education/" TargetMode="External"/><Relationship Id="rId1" Type="http://schemas.openxmlformats.org/officeDocument/2006/relationships/slideLayout" Target="../slideLayouts/slideLayout2.xml"/><Relationship Id="rId6" Type="http://schemas.openxmlformats.org/officeDocument/2006/relationships/hyperlink" Target="http://www.in.gov/icpr/2932.htm" TargetMode="External"/><Relationship Id="rId5" Type="http://schemas.openxmlformats.org/officeDocument/2006/relationships/hyperlink" Target="http://www.indianahistory.org/teachers-students/teacher-resources" TargetMode="External"/><Relationship Id="rId4" Type="http://schemas.openxmlformats.org/officeDocument/2006/relationships/hyperlink" Target="http://cms.bsu.edu/Academics/Libraries/CollectionsAndDept/Archives.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1"/>
            <a:ext cx="8610600" cy="1829761"/>
          </a:xfrm>
        </p:spPr>
        <p:txBody>
          <a:bodyPr>
            <a:normAutofit/>
          </a:bodyPr>
          <a:lstStyle/>
          <a:p>
            <a:r>
              <a:rPr lang="en-US" dirty="0" smtClean="0"/>
              <a:t>Games and Primary Sources</a:t>
            </a:r>
            <a:endParaRPr lang="en-US" dirty="0"/>
          </a:p>
        </p:txBody>
      </p:sp>
      <p:sp>
        <p:nvSpPr>
          <p:cNvPr id="3" name="Subtitle 2"/>
          <p:cNvSpPr>
            <a:spLocks noGrp="1"/>
          </p:cNvSpPr>
          <p:nvPr>
            <p:ph type="subTitle" idx="1"/>
          </p:nvPr>
        </p:nvSpPr>
        <p:spPr/>
        <p:txBody>
          <a:bodyPr/>
          <a:lstStyle/>
          <a:p>
            <a:r>
              <a:rPr lang="en-US" dirty="0" smtClean="0"/>
              <a:t>For History Education</a:t>
            </a:r>
            <a:endParaRPr lang="en-US" dirty="0"/>
          </a:p>
        </p:txBody>
      </p:sp>
      <p:sp>
        <p:nvSpPr>
          <p:cNvPr id="4" name="TextBox 3"/>
          <p:cNvSpPr txBox="1"/>
          <p:nvPr/>
        </p:nvSpPr>
        <p:spPr>
          <a:xfrm>
            <a:off x="152400" y="5380672"/>
            <a:ext cx="5791200" cy="1477328"/>
          </a:xfrm>
          <a:prstGeom prst="rect">
            <a:avLst/>
          </a:prstGeom>
          <a:noFill/>
          <a:ln>
            <a:solidFill>
              <a:schemeClr val="accent1"/>
            </a:solidFill>
          </a:ln>
        </p:spPr>
        <p:txBody>
          <a:bodyPr wrap="square" rtlCol="0">
            <a:spAutoFit/>
          </a:bodyPr>
          <a:lstStyle/>
          <a:p>
            <a:r>
              <a:rPr lang="en-US" dirty="0" smtClean="0"/>
              <a:t>Matt Shoemaker</a:t>
            </a:r>
          </a:p>
          <a:p>
            <a:r>
              <a:rPr lang="en-US" dirty="0" smtClean="0"/>
              <a:t>Historical Society of Pennsylvania – hsp.org</a:t>
            </a:r>
            <a:endParaRPr lang="en-US" dirty="0" smtClean="0">
              <a:solidFill>
                <a:srgbClr val="FFC000"/>
              </a:solidFill>
            </a:endParaRPr>
          </a:p>
          <a:p>
            <a:r>
              <a:rPr lang="en-US" dirty="0" smtClean="0"/>
              <a:t>August 2012</a:t>
            </a:r>
          </a:p>
          <a:p>
            <a:r>
              <a:rPr lang="en-US" dirty="0" smtClean="0">
                <a:hlinkClick r:id="rId2"/>
              </a:rPr>
              <a:t>mshoemaker@hsp.org</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Have students create a scenario</a:t>
            </a:r>
          </a:p>
          <a:p>
            <a:r>
              <a:rPr lang="en-US" dirty="0" smtClean="0"/>
              <a:t>How would they represent events in primary sources through a simulation?</a:t>
            </a:r>
          </a:p>
          <a:p>
            <a:r>
              <a:rPr lang="en-US" dirty="0" smtClean="0"/>
              <a:t>How do historical events make them think about games?</a:t>
            </a:r>
          </a:p>
          <a:p>
            <a:r>
              <a:rPr lang="en-US" dirty="0" smtClean="0"/>
              <a:t>Can students improve the explanatory model of the game?</a:t>
            </a:r>
            <a:endParaRPr lang="en-US" dirty="0"/>
          </a:p>
        </p:txBody>
      </p:sp>
      <p:sp>
        <p:nvSpPr>
          <p:cNvPr id="3" name="Title 2"/>
          <p:cNvSpPr>
            <a:spLocks noGrp="1"/>
          </p:cNvSpPr>
          <p:nvPr>
            <p:ph type="title"/>
          </p:nvPr>
        </p:nvSpPr>
        <p:spPr/>
        <p:txBody>
          <a:bodyPr/>
          <a:lstStyle/>
          <a:p>
            <a:r>
              <a:rPr lang="en-US" dirty="0" smtClean="0"/>
              <a:t>Students and Game Design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dirty="0" smtClean="0"/>
              <a:t>Abstract historical connection</a:t>
            </a:r>
          </a:p>
          <a:p>
            <a:pPr lvl="1"/>
            <a:r>
              <a:rPr lang="en-US" sz="1800" dirty="0" smtClean="0"/>
              <a:t>The game’s thematic focus is on expansion of rail in America, but has no direct ties to specific dates, events, actors or groups</a:t>
            </a:r>
          </a:p>
          <a:p>
            <a:r>
              <a:rPr lang="en-US" sz="1800" dirty="0" smtClean="0"/>
              <a:t>Gameplay features trade, economics, network building, resource collecting and resource depletion</a:t>
            </a:r>
          </a:p>
          <a:p>
            <a:r>
              <a:rPr lang="en-US" sz="1800" dirty="0" smtClean="0"/>
              <a:t>Designed for 4 players, but works with teams</a:t>
            </a:r>
          </a:p>
          <a:p>
            <a:r>
              <a:rPr lang="en-US" sz="1800" dirty="0" smtClean="0"/>
              <a:t>Average 2 hour play time for vanilla game</a:t>
            </a:r>
          </a:p>
          <a:p>
            <a:r>
              <a:rPr lang="en-US" sz="1800" dirty="0" smtClean="0"/>
              <a:t>As a Catan game, it has mechanics similar to other games within the Catan family</a:t>
            </a:r>
          </a:p>
          <a:p>
            <a:pPr lvl="1"/>
            <a:r>
              <a:rPr lang="en-US" sz="1800" dirty="0" smtClean="0"/>
              <a:t>This helps provide proven mechanics to customizations by other players to similar games</a:t>
            </a:r>
          </a:p>
          <a:p>
            <a:pPr lvl="2"/>
            <a:r>
              <a:rPr lang="en-US" sz="1800" dirty="0" smtClean="0"/>
              <a:t>For example: The Settlers of Catan Complete Scenario and Variant Guide compiled by Kelvin Chung is a free 281 page guide of Catan scenarios and rules variants you can use for inspiration</a:t>
            </a:r>
          </a:p>
        </p:txBody>
      </p:sp>
      <p:sp>
        <p:nvSpPr>
          <p:cNvPr id="3" name="Title 2"/>
          <p:cNvSpPr>
            <a:spLocks noGrp="1"/>
          </p:cNvSpPr>
          <p:nvPr>
            <p:ph type="title"/>
          </p:nvPr>
        </p:nvSpPr>
        <p:spPr/>
        <p:txBody>
          <a:bodyPr>
            <a:normAutofit fontScale="90000"/>
          </a:bodyPr>
          <a:lstStyle/>
          <a:p>
            <a:r>
              <a:rPr lang="en-US" dirty="0" smtClean="0"/>
              <a:t>Settlers of America: Trails to Rails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Rules additions should work independently of scenarios</a:t>
            </a:r>
          </a:p>
          <a:p>
            <a:r>
              <a:rPr lang="en-US" dirty="0" smtClean="0"/>
              <a:t>Determine if the selected game adequately simulates the themes you wish to emphasize and those represented within the sources.</a:t>
            </a:r>
          </a:p>
          <a:p>
            <a:pPr lvl="1"/>
            <a:r>
              <a:rPr lang="en-US" dirty="0" smtClean="0"/>
              <a:t>If not, can you implement a new mechanic or condition to simulate those themes?</a:t>
            </a:r>
          </a:p>
          <a:p>
            <a:r>
              <a:rPr lang="en-US" dirty="0" smtClean="0"/>
              <a:t>Try to add to the game rather than take away  </a:t>
            </a:r>
          </a:p>
          <a:p>
            <a:pPr lvl="1"/>
            <a:r>
              <a:rPr lang="en-US" dirty="0" smtClean="0"/>
              <a:t>Do not change vanilla mechanics and conditions, other than victory conditions, if possible</a:t>
            </a:r>
          </a:p>
          <a:p>
            <a:pPr lvl="1"/>
            <a:r>
              <a:rPr lang="en-US" dirty="0" smtClean="0"/>
              <a:t>Removing established, vanilla mechanics and conditions risks unbalancing or breaking the game in unintended or undesirable ways</a:t>
            </a:r>
          </a:p>
        </p:txBody>
      </p:sp>
      <p:sp>
        <p:nvSpPr>
          <p:cNvPr id="3" name="Title 2"/>
          <p:cNvSpPr>
            <a:spLocks noGrp="1"/>
          </p:cNvSpPr>
          <p:nvPr>
            <p:ph type="title"/>
          </p:nvPr>
        </p:nvSpPr>
        <p:spPr/>
        <p:txBody>
          <a:bodyPr/>
          <a:lstStyle/>
          <a:p>
            <a:r>
              <a:rPr lang="en-US" dirty="0" smtClean="0"/>
              <a:t>Rules Additions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900" dirty="0" smtClean="0"/>
              <a:t>Utilize primary source content to build context of scenario and tie to lesson</a:t>
            </a:r>
          </a:p>
          <a:p>
            <a:endParaRPr lang="en-US" sz="1900" dirty="0" smtClean="0"/>
          </a:p>
          <a:p>
            <a:r>
              <a:rPr lang="en-US" sz="1900" dirty="0" smtClean="0"/>
              <a:t>Do not be afraid to vary player starting status, victory conditions, or in game effects if called for in the theme or lesson.  Historical actors and groups were rarely equal across the board.*</a:t>
            </a:r>
          </a:p>
          <a:p>
            <a:endParaRPr lang="en-US" sz="1900" dirty="0" smtClean="0"/>
          </a:p>
          <a:p>
            <a:r>
              <a:rPr lang="en-US" sz="1900" dirty="0" smtClean="0"/>
              <a:t>Scenarios allow you greater control of the gameplay</a:t>
            </a:r>
          </a:p>
          <a:p>
            <a:pPr lvl="1"/>
            <a:r>
              <a:rPr lang="en-US" sz="1900" dirty="0" smtClean="0"/>
              <a:t>Extend play</a:t>
            </a:r>
          </a:p>
          <a:p>
            <a:pPr lvl="1"/>
            <a:r>
              <a:rPr lang="en-US" sz="1900" dirty="0" smtClean="0"/>
              <a:t>Shorten play</a:t>
            </a:r>
          </a:p>
          <a:p>
            <a:pPr lvl="1"/>
            <a:r>
              <a:rPr lang="en-US" sz="1900" dirty="0" smtClean="0"/>
              <a:t>Alter players’ mission</a:t>
            </a:r>
          </a:p>
          <a:p>
            <a:endParaRPr lang="en-US" dirty="0"/>
          </a:p>
        </p:txBody>
      </p:sp>
      <p:sp>
        <p:nvSpPr>
          <p:cNvPr id="3" name="Title 2"/>
          <p:cNvSpPr>
            <a:spLocks noGrp="1"/>
          </p:cNvSpPr>
          <p:nvPr>
            <p:ph type="title"/>
          </p:nvPr>
        </p:nvSpPr>
        <p:spPr/>
        <p:txBody>
          <a:bodyPr/>
          <a:lstStyle/>
          <a:p>
            <a:r>
              <a:rPr lang="en-US" dirty="0" smtClean="0"/>
              <a:t>Scenario Development</a:t>
            </a:r>
            <a:endParaRPr lang="en-US" dirty="0"/>
          </a:p>
        </p:txBody>
      </p:sp>
      <p:sp>
        <p:nvSpPr>
          <p:cNvPr id="4" name="TextBox 3"/>
          <p:cNvSpPr txBox="1"/>
          <p:nvPr/>
        </p:nvSpPr>
        <p:spPr>
          <a:xfrm>
            <a:off x="3810000" y="6324600"/>
            <a:ext cx="5562600" cy="369332"/>
          </a:xfrm>
          <a:prstGeom prst="rect">
            <a:avLst/>
          </a:prstGeom>
          <a:noFill/>
        </p:spPr>
        <p:txBody>
          <a:bodyPr wrap="square" rtlCol="0">
            <a:spAutoFit/>
          </a:bodyPr>
          <a:lstStyle/>
          <a:p>
            <a:r>
              <a:rPr lang="en-US" dirty="0" smtClean="0"/>
              <a:t>*See Scenario: Corporate Abuse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62500" lnSpcReduction="20000"/>
          </a:bodyPr>
          <a:lstStyle/>
          <a:p>
            <a:r>
              <a:rPr lang="en-US" b="1" dirty="0" smtClean="0"/>
              <a:t>Background – </a:t>
            </a:r>
            <a:r>
              <a:rPr lang="en-US" dirty="0" smtClean="0"/>
              <a:t>The year is 1870 and the railroad business has been booming since the end of the American Civil War.  More people are employed in America by railroads than all other industries except Agriculture.  The long depression, however, is brewing.  The Franco-Prussian war begins this year, concluding in 1871.  Following its victory, Germany decides to cease minting coins in silver.  This ripples across the world affecting the price of silver and eventually is a major factor in the passage of the Coin Act of 1873, placing the United States effectively on a gold standard, further depressing the price of silver in the USA and causing instability to the United States monetary policy.   Issues are compounded when that same year Jay Cooke &amp; Company, a major banking institution, overextended itself in railroad securities and declared bankruptcy.  This triggered the collapse of several other banks, the closing of factories, and the failure of dozens of railroads in what would be known as the panic of 1873.</a:t>
            </a:r>
          </a:p>
          <a:p>
            <a:endParaRPr lang="en-US" b="1" dirty="0" smtClean="0"/>
          </a:p>
          <a:p>
            <a:r>
              <a:rPr lang="en-US" b="1" dirty="0" smtClean="0"/>
              <a:t>Scenario description:</a:t>
            </a:r>
            <a:r>
              <a:rPr lang="en-US" dirty="0" smtClean="0"/>
              <a:t> Players represent 4 of the more prosperous railroads of the day and are out to survive the long depression and come out of the event more profitable than the other players.  The first three turns, representing 1870-1872, play out as a typical game of </a:t>
            </a:r>
            <a:r>
              <a:rPr lang="en-US" i="1" dirty="0" smtClean="0"/>
              <a:t>Settlers of America</a:t>
            </a:r>
            <a:r>
              <a:rPr lang="en-US" dirty="0" smtClean="0"/>
              <a:t>. </a:t>
            </a:r>
          </a:p>
          <a:p>
            <a:endParaRPr lang="en-US" dirty="0"/>
          </a:p>
        </p:txBody>
      </p:sp>
      <p:sp>
        <p:nvSpPr>
          <p:cNvPr id="3" name="Title 2"/>
          <p:cNvSpPr>
            <a:spLocks noGrp="1"/>
          </p:cNvSpPr>
          <p:nvPr>
            <p:ph type="title"/>
          </p:nvPr>
        </p:nvSpPr>
        <p:spPr/>
        <p:txBody>
          <a:bodyPr/>
          <a:lstStyle/>
          <a:p>
            <a:r>
              <a:rPr lang="en-US" dirty="0" smtClean="0"/>
              <a:t>Scenario: The Long Depression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Features:</a:t>
            </a:r>
          </a:p>
          <a:p>
            <a:pPr lvl="1"/>
            <a:r>
              <a:rPr lang="en-US" dirty="0" smtClean="0"/>
              <a:t>Fixed game length, 11 turns</a:t>
            </a:r>
          </a:p>
          <a:p>
            <a:pPr lvl="1"/>
            <a:r>
              <a:rPr lang="en-US" dirty="0" smtClean="0"/>
              <a:t>Possibility for players to be removed from game</a:t>
            </a:r>
          </a:p>
          <a:p>
            <a:pPr lvl="1"/>
            <a:r>
              <a:rPr lang="en-US" dirty="0" smtClean="0"/>
              <a:t>Set of 7 disaster events</a:t>
            </a:r>
          </a:p>
          <a:p>
            <a:pPr lvl="2"/>
            <a:r>
              <a:rPr lang="en-US" dirty="0" smtClean="0"/>
              <a:t>Deployed through either cards or dice</a:t>
            </a:r>
            <a:endParaRPr lang="en-US" dirty="0"/>
          </a:p>
          <a:p>
            <a:pPr lvl="1"/>
            <a:r>
              <a:rPr lang="en-US" dirty="0" smtClean="0"/>
              <a:t>Modified victory conditions</a:t>
            </a:r>
          </a:p>
          <a:p>
            <a:pPr lvl="2"/>
            <a:r>
              <a:rPr lang="en-US" dirty="0" smtClean="0"/>
              <a:t>Point total rather than all goods delivered</a:t>
            </a:r>
          </a:p>
        </p:txBody>
      </p:sp>
      <p:sp>
        <p:nvSpPr>
          <p:cNvPr id="3" name="Title 2"/>
          <p:cNvSpPr>
            <a:spLocks noGrp="1"/>
          </p:cNvSpPr>
          <p:nvPr>
            <p:ph type="title"/>
          </p:nvPr>
        </p:nvSpPr>
        <p:spPr/>
        <p:txBody>
          <a:bodyPr/>
          <a:lstStyle/>
          <a:p>
            <a:r>
              <a:rPr lang="en-US" dirty="0" smtClean="0"/>
              <a:t>Scenario: The Long Depression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1700" b="1" dirty="0" smtClean="0"/>
              <a:t>Background</a:t>
            </a:r>
            <a:r>
              <a:rPr lang="en-US" sz="1700" dirty="0" smtClean="0"/>
              <a:t>: In the years 1871-1872, Franklin Gowen, the president of the Philadelphia and Reading Railroad, set up the Coal and Iron Company to begin a price fixing scheme of anthracite coal in the Pennsylvania and New York regions.  First, he undercut the price of independent coal dealers to attract their clients to the Coal and Iron Company.  Gowen then offered these dealers a consolidation, which they refused and he sought to drive them out of business.  Following this step, and with controversy rising, Gowen created the first industry-wide price fixing in America by getting several other large coal executives to set prices and transportation load sizes.  In 1875, Gowen found himself before an investigative committee to challenge the company’s practices and charter. </a:t>
            </a:r>
          </a:p>
          <a:p>
            <a:r>
              <a:rPr lang="en-US" sz="1700" b="1" dirty="0" smtClean="0"/>
              <a:t>Scenario Description: </a:t>
            </a:r>
            <a:r>
              <a:rPr lang="en-US" sz="1800" dirty="0" smtClean="0"/>
              <a:t>One player represents the Reading Railroad and begins the game at an advanced stage.  The Reading Railroad has 3</a:t>
            </a:r>
            <a:r>
              <a:rPr lang="en-US" sz="1800" b="1" dirty="0" smtClean="0"/>
              <a:t> </a:t>
            </a:r>
            <a:r>
              <a:rPr lang="en-US" sz="1800" dirty="0" smtClean="0"/>
              <a:t>turns to convince the investigative committee that their business practices are legal and not in violation of their charter.  If they succeed, the game continues with the initial rules in place until victory conditions are met.  If they do not succeed, detrimental effects for Reading Railroad take effect and the game continues until victory conditions are met.</a:t>
            </a:r>
          </a:p>
          <a:p>
            <a:endParaRPr lang="en-US" sz="1700" b="1" dirty="0"/>
          </a:p>
        </p:txBody>
      </p:sp>
      <p:sp>
        <p:nvSpPr>
          <p:cNvPr id="3" name="Title 2"/>
          <p:cNvSpPr>
            <a:spLocks noGrp="1"/>
          </p:cNvSpPr>
          <p:nvPr>
            <p:ph type="title"/>
          </p:nvPr>
        </p:nvSpPr>
        <p:spPr/>
        <p:txBody>
          <a:bodyPr/>
          <a:lstStyle/>
          <a:p>
            <a:r>
              <a:rPr lang="en-US" dirty="0" smtClean="0"/>
              <a:t>Scenario: Corporate Abuse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Features:</a:t>
            </a:r>
          </a:p>
          <a:p>
            <a:pPr lvl="1"/>
            <a:r>
              <a:rPr lang="en-US" dirty="0" smtClean="0"/>
              <a:t>Asymmetrical players</a:t>
            </a:r>
          </a:p>
          <a:p>
            <a:pPr lvl="1"/>
            <a:endParaRPr lang="en-US" dirty="0" smtClean="0"/>
          </a:p>
          <a:p>
            <a:pPr lvl="1"/>
            <a:r>
              <a:rPr lang="en-US" dirty="0" smtClean="0"/>
              <a:t>Player influence on luck mechanics to determine other player’s fate</a:t>
            </a:r>
          </a:p>
          <a:p>
            <a:pPr lvl="1"/>
            <a:endParaRPr lang="en-US" dirty="0" smtClean="0"/>
          </a:p>
          <a:p>
            <a:pPr lvl="1"/>
            <a:r>
              <a:rPr lang="en-US" dirty="0" smtClean="0"/>
              <a:t>Variable rules</a:t>
            </a:r>
          </a:p>
        </p:txBody>
      </p:sp>
      <p:sp>
        <p:nvSpPr>
          <p:cNvPr id="3" name="Title 2"/>
          <p:cNvSpPr>
            <a:spLocks noGrp="1"/>
          </p:cNvSpPr>
          <p:nvPr>
            <p:ph type="title"/>
          </p:nvPr>
        </p:nvSpPr>
        <p:spPr/>
        <p:txBody>
          <a:bodyPr/>
          <a:lstStyle/>
          <a:p>
            <a:r>
              <a:rPr lang="en-US" dirty="0" smtClean="0"/>
              <a:t>Scenario: Corporate Abuse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t>Background – </a:t>
            </a:r>
            <a:r>
              <a:rPr lang="en-US" dirty="0" smtClean="0"/>
              <a:t>It is early in America’s history with the railroad and already there is a call for a transcontinental corridor to boost trade, communications and accessibility of the United States.  Numerous individuals have described their vision of how to achieve this task for the nation using public and private funds and ownership.  How will the route of the railroad influence development of the country and the role of the United States on the world stage?</a:t>
            </a:r>
          </a:p>
          <a:p>
            <a:endParaRPr lang="en-US" b="1" dirty="0" smtClean="0"/>
          </a:p>
          <a:p>
            <a:r>
              <a:rPr lang="en-US" b="1" dirty="0" smtClean="0"/>
              <a:t>Scenario description:</a:t>
            </a:r>
            <a:r>
              <a:rPr lang="en-US" dirty="0" smtClean="0"/>
              <a:t> Players represent 4 railroad companies looking to be a part of the transcontinental railroad. This scenario plays primarily as a regular game of Settlers of America except for the below changes to victory conditions and the role of goods delivery. </a:t>
            </a:r>
          </a:p>
        </p:txBody>
      </p:sp>
      <p:sp>
        <p:nvSpPr>
          <p:cNvPr id="3" name="Title 2"/>
          <p:cNvSpPr>
            <a:spLocks noGrp="1"/>
          </p:cNvSpPr>
          <p:nvPr>
            <p:ph type="title"/>
          </p:nvPr>
        </p:nvSpPr>
        <p:spPr/>
        <p:txBody>
          <a:bodyPr/>
          <a:lstStyle/>
          <a:p>
            <a:r>
              <a:rPr lang="en-US" dirty="0" smtClean="0"/>
              <a:t>Scenario: Western Expansion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Features:</a:t>
            </a:r>
          </a:p>
          <a:p>
            <a:pPr lvl="1"/>
            <a:r>
              <a:rPr lang="en-US" dirty="0" smtClean="0"/>
              <a:t>Victory points instead of goods delivery victory conditions</a:t>
            </a:r>
          </a:p>
          <a:p>
            <a:pPr lvl="1"/>
            <a:endParaRPr lang="en-US" dirty="0" smtClean="0"/>
          </a:p>
          <a:p>
            <a:pPr lvl="1"/>
            <a:r>
              <a:rPr lang="en-US" dirty="0" smtClean="0"/>
              <a:t>Rules nearly identical to standard game</a:t>
            </a:r>
          </a:p>
        </p:txBody>
      </p:sp>
      <p:sp>
        <p:nvSpPr>
          <p:cNvPr id="3" name="Title 2"/>
          <p:cNvSpPr>
            <a:spLocks noGrp="1"/>
          </p:cNvSpPr>
          <p:nvPr>
            <p:ph type="title"/>
          </p:nvPr>
        </p:nvSpPr>
        <p:spPr/>
        <p:txBody>
          <a:bodyPr/>
          <a:lstStyle/>
          <a:p>
            <a:r>
              <a:rPr lang="en-US" dirty="0" smtClean="0"/>
              <a:t>Scenario: Western Expansion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3"/>
          </a:xfrm>
        </p:spPr>
        <p:txBody>
          <a:bodyPr>
            <a:normAutofit lnSpcReduction="10000"/>
          </a:bodyPr>
          <a:lstStyle/>
          <a:p>
            <a:pPr>
              <a:buNone/>
            </a:pPr>
            <a:endParaRPr lang="en-US" dirty="0" smtClean="0"/>
          </a:p>
          <a:p>
            <a:r>
              <a:rPr lang="en-US" dirty="0" smtClean="0"/>
              <a:t>History is created through humans reacting to the many systems around them</a:t>
            </a:r>
          </a:p>
          <a:p>
            <a:pPr lvl="1"/>
            <a:r>
              <a:rPr lang="en-US" dirty="0" smtClean="0"/>
              <a:t>Games provide a simulation of historical systems and add context of these systems to the lesson</a:t>
            </a:r>
          </a:p>
          <a:p>
            <a:pPr lvl="1">
              <a:buNone/>
            </a:pPr>
            <a:endParaRPr lang="en-US" dirty="0" smtClean="0"/>
          </a:p>
          <a:p>
            <a:r>
              <a:rPr lang="en-US" dirty="0" smtClean="0"/>
              <a:t>Games are interpretations that encourage questions</a:t>
            </a:r>
          </a:p>
          <a:p>
            <a:pPr>
              <a:buNone/>
            </a:pPr>
            <a:endParaRPr lang="en-US" dirty="0" smtClean="0"/>
          </a:p>
          <a:p>
            <a:r>
              <a:rPr lang="en-US" dirty="0" smtClean="0"/>
              <a:t>Simulations are successful learning tools in other disciplines; why not the humanities?</a:t>
            </a:r>
          </a:p>
        </p:txBody>
      </p:sp>
      <p:sp>
        <p:nvSpPr>
          <p:cNvPr id="3" name="Title 2"/>
          <p:cNvSpPr>
            <a:spLocks noGrp="1"/>
          </p:cNvSpPr>
          <p:nvPr>
            <p:ph type="title"/>
          </p:nvPr>
        </p:nvSpPr>
        <p:spPr/>
        <p:txBody>
          <a:bodyPr/>
          <a:lstStyle/>
          <a:p>
            <a:r>
              <a:rPr lang="en-US" dirty="0" smtClean="0"/>
              <a:t>Why Games?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b="1" dirty="0" smtClean="0"/>
              <a:t>Background – </a:t>
            </a:r>
            <a:r>
              <a:rPr lang="en-US" dirty="0" smtClean="0"/>
              <a:t>The industrial revolution brought about new ways to conduct business and provide products and services.  This was no different for the railroad industry that required large amounts of workers to build its trains and rails, run and maintain its engines, service its customers and mine its coal.  Labor disputes were inevitable as Americans and American businesses sought to try to balance working conditions, hours and pay with profits.  As a result, the railroad industry saw several labor disputes, two of which involved the Philadelphia and Reading Railroad during 1877 while the Long Depression was in full swing. </a:t>
            </a:r>
          </a:p>
          <a:p>
            <a:endParaRPr lang="en-US" dirty="0" smtClean="0"/>
          </a:p>
          <a:p>
            <a:r>
              <a:rPr lang="en-US" b="1" dirty="0" smtClean="0"/>
              <a:t>Scenario description:</a:t>
            </a:r>
            <a:r>
              <a:rPr lang="en-US" dirty="0" smtClean="0"/>
              <a:t> As executives of 19</a:t>
            </a:r>
            <a:r>
              <a:rPr lang="en-US" baseline="30000" dirty="0" smtClean="0"/>
              <a:t>th</a:t>
            </a:r>
            <a:r>
              <a:rPr lang="en-US" dirty="0" smtClean="0"/>
              <a:t> century railroad companies players must try and strike a balance between their profits and labor satisfaction to win the game.  Each player has their own labor satisfaction scale, from 1 to 10, which can trigger events and affect their profits and ability to win the game. It is also possible for a random economy event to take place at the beginning of a turn which may make a player more likely to change their previous stance with labor.</a:t>
            </a:r>
          </a:p>
          <a:p>
            <a:endParaRPr lang="en-US" dirty="0"/>
          </a:p>
        </p:txBody>
      </p:sp>
      <p:sp>
        <p:nvSpPr>
          <p:cNvPr id="3" name="Title 2"/>
          <p:cNvSpPr>
            <a:spLocks noGrp="1"/>
          </p:cNvSpPr>
          <p:nvPr>
            <p:ph type="title"/>
          </p:nvPr>
        </p:nvSpPr>
        <p:spPr/>
        <p:txBody>
          <a:bodyPr/>
          <a:lstStyle/>
          <a:p>
            <a:r>
              <a:rPr lang="en-US" dirty="0" smtClean="0"/>
              <a:t>Scenario: Labor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Features:</a:t>
            </a:r>
          </a:p>
          <a:p>
            <a:pPr lvl="1"/>
            <a:r>
              <a:rPr lang="en-US" dirty="0" smtClean="0"/>
              <a:t>Economy event at start of turn</a:t>
            </a:r>
          </a:p>
          <a:p>
            <a:pPr lvl="1"/>
            <a:endParaRPr lang="en-US" dirty="0" smtClean="0"/>
          </a:p>
          <a:p>
            <a:pPr lvl="1"/>
            <a:r>
              <a:rPr lang="en-US" dirty="0" smtClean="0"/>
              <a:t>Addition of labor phase</a:t>
            </a:r>
          </a:p>
          <a:p>
            <a:pPr lvl="1"/>
            <a:endParaRPr lang="en-US" dirty="0" smtClean="0"/>
          </a:p>
          <a:p>
            <a:pPr lvl="1"/>
            <a:r>
              <a:rPr lang="en-US" dirty="0" smtClean="0"/>
              <a:t>Labor satisfaction scale influenced by a player’s business decisions</a:t>
            </a:r>
          </a:p>
          <a:p>
            <a:pPr lvl="2"/>
            <a:r>
              <a:rPr lang="en-US" dirty="0" smtClean="0"/>
              <a:t>Each player has their own scale that they are in control of</a:t>
            </a:r>
          </a:p>
          <a:p>
            <a:pPr lvl="1"/>
            <a:endParaRPr lang="en-US" dirty="0" smtClean="0"/>
          </a:p>
          <a:p>
            <a:pPr lvl="1"/>
            <a:r>
              <a:rPr lang="en-US" dirty="0" smtClean="0"/>
              <a:t>Slightly modified victory conditions</a:t>
            </a:r>
          </a:p>
        </p:txBody>
      </p:sp>
      <p:sp>
        <p:nvSpPr>
          <p:cNvPr id="3" name="Title 2"/>
          <p:cNvSpPr>
            <a:spLocks noGrp="1"/>
          </p:cNvSpPr>
          <p:nvPr>
            <p:ph type="title"/>
          </p:nvPr>
        </p:nvSpPr>
        <p:spPr/>
        <p:txBody>
          <a:bodyPr/>
          <a:lstStyle/>
          <a:p>
            <a:r>
              <a:rPr lang="en-US" dirty="0" smtClean="0"/>
              <a:t>Scenario: Labor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10000"/>
          </a:bodyPr>
          <a:lstStyle/>
          <a:p>
            <a:r>
              <a:rPr lang="en-US" sz="1800" dirty="0" smtClean="0"/>
              <a:t>Railroad, Canal, Iron and Coal Map of Pennsylvania, 1869</a:t>
            </a:r>
          </a:p>
          <a:p>
            <a:pPr lvl="1"/>
            <a:r>
              <a:rPr lang="en-US" sz="1400" dirty="0" smtClean="0"/>
              <a:t>This map shows coal and iron deposits and the transportation networks within Pennsylvania.  It gives a good sense of how natural resources and transportation networks are linked, and gives an idea of why certain cities were built where they were and why some of them may be in decline today.</a:t>
            </a:r>
          </a:p>
          <a:p>
            <a:pPr lvl="1"/>
            <a:r>
              <a:rPr lang="en-US" sz="1400" b="1" u="sng" dirty="0" smtClean="0">
                <a:hlinkClick r:id="rId2"/>
              </a:rPr>
              <a:t>http://digitallibrary.hsp.org/index.php/Detail/Object/Show/object_id/573</a:t>
            </a:r>
            <a:endParaRPr lang="en-US" sz="1400" dirty="0"/>
          </a:p>
          <a:p>
            <a:r>
              <a:rPr lang="en-US" sz="1800" dirty="0" smtClean="0"/>
              <a:t>Report of the President and Directors of the Northern Pacific Railroad Co. to the Stockholders, at the Annual Meeting, Sept. 25th, 1878</a:t>
            </a:r>
          </a:p>
          <a:p>
            <a:pPr lvl="1"/>
            <a:r>
              <a:rPr lang="en-US" sz="1400" dirty="0" smtClean="0"/>
              <a:t>In general, this document discusses the various branches of the railroad and how well they are doing.  It also covers expenses and profits of the railroad.  Pages 13-17 provide senate and house comments on the merits of the railroad as a public good and on granting, or not granting, public land and financial resources to private companies in order to build rail.</a:t>
            </a:r>
          </a:p>
          <a:p>
            <a:pPr lvl="1"/>
            <a:r>
              <a:rPr lang="en-US" sz="1400" b="1" u="sng" dirty="0" smtClean="0">
                <a:hlinkClick r:id="rId3"/>
              </a:rPr>
              <a:t>http://digitallibrary.hsp.org/index.php/Detail/Object/Show/object_id/7857</a:t>
            </a:r>
            <a:endParaRPr lang="en-US" sz="1400" dirty="0" smtClean="0"/>
          </a:p>
          <a:p>
            <a:r>
              <a:rPr lang="en-US" sz="1800" dirty="0" smtClean="0"/>
              <a:t>Special report of a reconnoissance of the route for the Northern Pacific railroad between Lake Superior and Puget Sound, via the Columbia River: made in 1869</a:t>
            </a:r>
          </a:p>
          <a:p>
            <a:pPr lvl="1"/>
            <a:r>
              <a:rPr lang="en-US" sz="1400" dirty="0" smtClean="0"/>
              <a:t>This source describes the journey taken by engineer W. Milnor Roberts to survey the route for the Northern Pacific Railroad.  It describes what makes a good area for settlement and transportation, the attitudes of locals towards rail, and the costs of building a railroad among other things.</a:t>
            </a:r>
          </a:p>
          <a:p>
            <a:pPr lvl="2">
              <a:buNone/>
            </a:pPr>
            <a:r>
              <a:rPr lang="en-US" sz="1400" b="1" u="sng" dirty="0" smtClean="0">
                <a:hlinkClick r:id="rId4"/>
              </a:rPr>
              <a:t>http://digitallibrary.hsp.org/index.php/Detail/Object/Show/object_id/7858</a:t>
            </a:r>
            <a:endParaRPr lang="en-US" sz="1400" dirty="0" smtClean="0"/>
          </a:p>
          <a:p>
            <a:pPr lvl="2">
              <a:buNone/>
            </a:pPr>
            <a:endParaRPr lang="en-US" sz="1200" dirty="0" smtClean="0"/>
          </a:p>
          <a:p>
            <a:endParaRPr lang="en-US" sz="1800"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sz="3200" dirty="0" smtClean="0"/>
              <a:t>Resources at HSP for Settlers of America</a:t>
            </a:r>
            <a:endParaRPr lang="en-US"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92500" lnSpcReduction="10000"/>
          </a:bodyPr>
          <a:lstStyle/>
          <a:p>
            <a:r>
              <a:rPr lang="en-US" sz="1800" dirty="0" smtClean="0"/>
              <a:t>A lecture on the railroad to the Pacific: delivered, August 12, 1850, at the Smithsonian Institute, Washington, at the request of numerous members of both houses of Congress</a:t>
            </a:r>
          </a:p>
          <a:p>
            <a:pPr lvl="1"/>
            <a:r>
              <a:rPr lang="en-US" sz="1400" dirty="0" smtClean="0"/>
              <a:t>Lecture detailing railroad as a means of cultural communication and takeover, particularly for Christian missionaries and a tool for evangelization.  </a:t>
            </a:r>
          </a:p>
          <a:p>
            <a:pPr lvl="1"/>
            <a:r>
              <a:rPr lang="en-US" sz="1400" b="1" u="sng" dirty="0" smtClean="0">
                <a:hlinkClick r:id="rId2"/>
              </a:rPr>
              <a:t>http://digitallibrary.hsp.org/index.php/Detail/Object/Show/object_id/7860</a:t>
            </a:r>
            <a:endParaRPr lang="en-US" sz="1400" dirty="0" smtClean="0"/>
          </a:p>
          <a:p>
            <a:r>
              <a:rPr lang="en-US" sz="1800" dirty="0" smtClean="0"/>
              <a:t>Speech of Wm. Moseley Hall of Buffalo, N.Y. in support of his resolutions, which passed unanimously, in favor of a national r. road to the Pacific, on the plan of Geo. Wilkes : delivered at the Great River and Harbor Convention, at Chicago, Ill., in committee of the whole, July 7, 1847</a:t>
            </a:r>
          </a:p>
          <a:p>
            <a:pPr lvl="1"/>
            <a:r>
              <a:rPr lang="en-US" sz="1400" dirty="0" smtClean="0"/>
              <a:t>Argues that railroad is the western passage and death of the age of sail.  Describes rail as a path to peace, a tool in nation building, sovereignty issues with native Americans and the benefits between public and private ownership of the rail road.</a:t>
            </a:r>
          </a:p>
          <a:p>
            <a:pPr lvl="1"/>
            <a:r>
              <a:rPr lang="en-US" sz="1400" b="1" u="sng" dirty="0" smtClean="0">
                <a:hlinkClick r:id="rId3"/>
              </a:rPr>
              <a:t>http://digitallibrary.hsp.org/index.php/Detail/Object/Show/object_id/7861</a:t>
            </a:r>
            <a:endParaRPr lang="en-US" sz="1400" dirty="0" smtClean="0"/>
          </a:p>
          <a:p>
            <a:r>
              <a:rPr lang="en-US" sz="1800" dirty="0" smtClean="0"/>
              <a:t>Hazard's Rail Road and Military Map of the Southern States 1862</a:t>
            </a:r>
          </a:p>
          <a:p>
            <a:pPr lvl="1"/>
            <a:r>
              <a:rPr lang="en-US" sz="1400" dirty="0" smtClean="0"/>
              <a:t>Map shows rail in the south and could provide good exercise for seeing if rail affected the growth of the cities it did, or did not visit in these areas.  Also provides real world sample of routes that were constructed.  Provides insight into possible rail use during the United States Civil War as well.</a:t>
            </a:r>
          </a:p>
          <a:p>
            <a:pPr lvl="1"/>
            <a:r>
              <a:rPr lang="en-US" sz="1400" b="1" u="sng" dirty="0" smtClean="0">
                <a:hlinkClick r:id="rId4"/>
              </a:rPr>
              <a:t>http://digitallibrary.hsp.org/index.php/Detail/Object/Show/object_id/7921</a:t>
            </a:r>
            <a:endParaRPr lang="en-US" sz="1400" dirty="0" smtClean="0"/>
          </a:p>
          <a:p>
            <a:pPr lvl="1"/>
            <a:endParaRPr lang="en-US" sz="1400" dirty="0" smtClean="0"/>
          </a:p>
          <a:p>
            <a:pPr lvl="1"/>
            <a:endParaRPr lang="en-US" sz="1400" dirty="0" smtClean="0"/>
          </a:p>
          <a:p>
            <a:pPr lvl="2">
              <a:buNone/>
            </a:pPr>
            <a:endParaRPr lang="en-US" sz="1200" dirty="0" smtClean="0"/>
          </a:p>
          <a:p>
            <a:endParaRPr lang="en-US" sz="1800"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sz="3200" dirty="0" smtClean="0"/>
              <a:t>Resources at HSP for Settlers of America</a:t>
            </a:r>
            <a:endParaRPr lang="en-US"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843272"/>
          </a:xfrm>
        </p:spPr>
        <p:txBody>
          <a:bodyPr>
            <a:normAutofit fontScale="92500" lnSpcReduction="10000"/>
          </a:bodyPr>
          <a:lstStyle/>
          <a:p>
            <a:r>
              <a:rPr lang="en-US" sz="1800" dirty="0" smtClean="0"/>
              <a:t>Verbatim report of the general meeting of the share and bondholders of the Philadelphia and Reading Railroad Company held at the City of the Perkiomen Railroad Company held at the City Terminus Hotel, Cannon Street, London, June 6th, 1877: Thomas Wilde Powell, Esq.., in the chair.</a:t>
            </a:r>
          </a:p>
          <a:p>
            <a:pPr lvl="1"/>
            <a:r>
              <a:rPr lang="en-US" sz="1400" dirty="0" smtClean="0"/>
              <a:t>Themes of greed and anti-labor sentiment.  Earnings reports, justification for bituminous coal land purchases, blame of poor performance on the long depression, troubles with labor. Also lists profits for some months.</a:t>
            </a:r>
          </a:p>
          <a:p>
            <a:pPr lvl="1"/>
            <a:r>
              <a:rPr lang="en-US" sz="1400" b="1" u="sng" dirty="0" smtClean="0">
                <a:hlinkClick r:id="rId2"/>
              </a:rPr>
              <a:t>http://digitallibrary.hsp.org/index.php/Detail/Object/Show/object_id/7997</a:t>
            </a:r>
            <a:endParaRPr lang="en-US" sz="1400" dirty="0" smtClean="0"/>
          </a:p>
          <a:p>
            <a:r>
              <a:rPr lang="en-US" sz="1800" dirty="0" smtClean="0"/>
              <a:t>To the public [in respect to the conflict with the Brotherhood of Locomotive Engineers]: Philadelphia, April 24th, 1877</a:t>
            </a:r>
          </a:p>
          <a:p>
            <a:pPr lvl="1"/>
            <a:r>
              <a:rPr lang="en-US" sz="1400" dirty="0" smtClean="0"/>
              <a:t>Lists the events and actions of the earlier labor strike in 1877 from the perspective of the Reading Railroad.  </a:t>
            </a:r>
          </a:p>
          <a:p>
            <a:pPr lvl="1"/>
            <a:r>
              <a:rPr lang="en-US" sz="1400" b="1" u="sng" dirty="0" smtClean="0">
                <a:hlinkClick r:id="rId3"/>
              </a:rPr>
              <a:t>http://digitallibrary.hsp.org/index.php/Detail/Object/Show/object_id/7998</a:t>
            </a:r>
            <a:endParaRPr lang="en-US" sz="1400" dirty="0" smtClean="0"/>
          </a:p>
          <a:p>
            <a:r>
              <a:rPr lang="en-US" sz="1800" dirty="0" smtClean="0"/>
              <a:t>Report of the Joint committee of the Legislature of Pennsylvania, appointed to inquire into the affairs of the Philadelphia and Reading coal and iron company and the Philadelphia and Reading railroad company, 1876</a:t>
            </a:r>
          </a:p>
          <a:p>
            <a:pPr lvl="1"/>
            <a:r>
              <a:rPr lang="en-US" sz="1400" dirty="0" smtClean="0"/>
              <a:t>Comments on attempts to fix coal prices, the attempted formation of a coal oligopoly and the violation of charters granted to rail road companies.  </a:t>
            </a:r>
          </a:p>
          <a:p>
            <a:pPr lvl="1"/>
            <a:r>
              <a:rPr lang="en-US" sz="1400" b="1" u="sng" dirty="0" smtClean="0">
                <a:hlinkClick r:id="rId4"/>
              </a:rPr>
              <a:t>http://digitallibrary.hsp.org/index.php/Detail/Object/Show/object_id/7999</a:t>
            </a:r>
            <a:endParaRPr lang="en-US" sz="1400" dirty="0" smtClean="0"/>
          </a:p>
          <a:p>
            <a:pPr lvl="1"/>
            <a:endParaRPr lang="en-US" sz="1400" dirty="0" smtClean="0"/>
          </a:p>
          <a:p>
            <a:pPr lvl="1"/>
            <a:endParaRPr lang="en-US" sz="1400" dirty="0" smtClean="0"/>
          </a:p>
          <a:p>
            <a:pPr lvl="2">
              <a:buNone/>
            </a:pPr>
            <a:endParaRPr lang="en-US" sz="1200" dirty="0" smtClean="0"/>
          </a:p>
          <a:p>
            <a:endParaRPr lang="en-US" sz="1800"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sz="3200" dirty="0" smtClean="0"/>
              <a:t>Resources at HSP for Settlers of America</a:t>
            </a: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43272"/>
          </a:xfrm>
        </p:spPr>
        <p:txBody>
          <a:bodyPr>
            <a:normAutofit/>
          </a:bodyPr>
          <a:lstStyle/>
          <a:p>
            <a:endParaRPr lang="en-US" sz="2400" dirty="0" smtClean="0"/>
          </a:p>
          <a:p>
            <a:r>
              <a:rPr lang="en-US" sz="2400" dirty="0" smtClean="0"/>
              <a:t>Western Pennsylvania Railroad lockout 1913</a:t>
            </a:r>
          </a:p>
          <a:p>
            <a:pPr lvl="1"/>
            <a:r>
              <a:rPr lang="en-US" sz="1800" dirty="0" smtClean="0"/>
              <a:t>Photograph of workers on strike.</a:t>
            </a:r>
          </a:p>
          <a:p>
            <a:pPr lvl="1"/>
            <a:r>
              <a:rPr lang="en-US" sz="1400" b="1" u="sng" dirty="0" smtClean="0">
                <a:hlinkClick r:id="rId2"/>
              </a:rPr>
              <a:t>http://digitallibrary.hsp.org/index.php/Detail/Object/Show/object_id/8033</a:t>
            </a:r>
            <a:endParaRPr lang="en-US" sz="1400" dirty="0" smtClean="0"/>
          </a:p>
          <a:p>
            <a:pPr lvl="1"/>
            <a:endParaRPr lang="en-US" sz="1400" dirty="0" smtClean="0"/>
          </a:p>
          <a:p>
            <a:r>
              <a:rPr lang="en-US" sz="2400" dirty="0" smtClean="0"/>
              <a:t>Rail Road Memorial 1825</a:t>
            </a:r>
          </a:p>
          <a:p>
            <a:pPr lvl="1"/>
            <a:r>
              <a:rPr lang="en-US" sz="1800" dirty="0" smtClean="0"/>
              <a:t>This document speaks to the changes that rail road has brought to civilization.  The advantages of rail over canals, and the trade power struggle between Philadelphia and New York and how it is based on their ability to transport goods.</a:t>
            </a:r>
          </a:p>
          <a:p>
            <a:pPr lvl="1"/>
            <a:r>
              <a:rPr lang="en-US" sz="1400" b="1" u="sng" dirty="0" smtClean="0">
                <a:hlinkClick r:id="rId3"/>
              </a:rPr>
              <a:t>http://digitallibrary.hsp.org/index.php/Detail/Object/Show/object_id/8034</a:t>
            </a:r>
            <a:endParaRPr lang="en-US" sz="1400" dirty="0" smtClean="0"/>
          </a:p>
          <a:p>
            <a:pPr lvl="1"/>
            <a:endParaRPr lang="en-US" sz="1400" dirty="0" smtClean="0"/>
          </a:p>
          <a:p>
            <a:pPr lvl="1"/>
            <a:endParaRPr lang="en-US" sz="1400" dirty="0" smtClean="0"/>
          </a:p>
          <a:p>
            <a:pPr lvl="2">
              <a:buNone/>
            </a:pPr>
            <a:endParaRPr lang="en-US" sz="1200" dirty="0" smtClean="0"/>
          </a:p>
          <a:p>
            <a:endParaRPr lang="en-US" sz="1800" dirty="0" smtClean="0"/>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sz="3200" dirty="0" smtClean="0"/>
              <a:t>Resources at HSP for Settlers of America</a:t>
            </a:r>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600" b="1" dirty="0" smtClean="0"/>
              <a:t>The Battle of Seattle </a:t>
            </a:r>
            <a:r>
              <a:rPr lang="en-US" sz="1600" dirty="0" smtClean="0"/>
              <a:t>– </a:t>
            </a:r>
            <a:r>
              <a:rPr lang="en-US" sz="1600" i="1" dirty="0" smtClean="0"/>
              <a:t>A free game on the demonstrations against the 1999 World Trade Organization talks in Seattle, </a:t>
            </a:r>
            <a:r>
              <a:rPr lang="en-US" sz="1600" dirty="0" smtClean="0"/>
              <a:t>Brian Train, 2000. </a:t>
            </a:r>
            <a:r>
              <a:rPr lang="en-US" sz="1600" dirty="0" smtClean="0">
                <a:hlinkClick r:id="rId2"/>
              </a:rPr>
              <a:t>http://www.apolitical.info/seattle/</a:t>
            </a:r>
            <a:endParaRPr lang="en-US" sz="1600" dirty="0" smtClean="0"/>
          </a:p>
          <a:p>
            <a:r>
              <a:rPr lang="en-US" sz="1600" b="1" dirty="0" smtClean="0"/>
              <a:t>1989: Dawn of Freedom </a:t>
            </a:r>
            <a:r>
              <a:rPr lang="en-US" sz="1600" dirty="0" smtClean="0"/>
              <a:t>– Jason Matthews and Ted Torgerson, GMT Games, 2012.</a:t>
            </a:r>
          </a:p>
          <a:p>
            <a:r>
              <a:rPr lang="en-US" sz="1600" b="1" dirty="0" smtClean="0"/>
              <a:t>Divided Republic: 1860 Presidential Campaign Game </a:t>
            </a:r>
            <a:r>
              <a:rPr lang="en-US" sz="1600" dirty="0" smtClean="0"/>
              <a:t>– Alex Bagosy, Numbskull Games, 2012.</a:t>
            </a:r>
          </a:p>
          <a:p>
            <a:r>
              <a:rPr lang="en-US" sz="1600" b="1" dirty="0" smtClean="0"/>
              <a:t>Founding Fathers – </a:t>
            </a:r>
            <a:r>
              <a:rPr lang="en-US" sz="1600" dirty="0" smtClean="0"/>
              <a:t>Players compete to be the planner remembered for creating the US Constitution.  Christian Leonhard and Jason Matthews, Jolly Roger Games, 2012 (2</a:t>
            </a:r>
            <a:r>
              <a:rPr lang="en-US" sz="1600" baseline="30000" dirty="0" smtClean="0"/>
              <a:t>nd</a:t>
            </a:r>
            <a:r>
              <a:rPr lang="en-US" sz="1600" dirty="0" smtClean="0"/>
              <a:t> edition).</a:t>
            </a:r>
          </a:p>
          <a:p>
            <a:r>
              <a:rPr lang="en-US" sz="1600" b="1" dirty="0" smtClean="0"/>
              <a:t>Hero of Weehawken: The Aaron Burr Conspiracy: 1805-1807 </a:t>
            </a:r>
            <a:r>
              <a:rPr lang="en-US" sz="1600" dirty="0" smtClean="0"/>
              <a:t>– Robert Leonhard, Victory Point Games, 2011.</a:t>
            </a:r>
          </a:p>
          <a:p>
            <a:r>
              <a:rPr lang="en-US" sz="1600" b="1" dirty="0" smtClean="0"/>
              <a:t>Ici, c’est la France!: The Algerian War of Independence 1954-62 – </a:t>
            </a:r>
            <a:r>
              <a:rPr lang="en-US" sz="1600" dirty="0" smtClean="0"/>
              <a:t>Kim Kanger, Legion Wargames, 2009.</a:t>
            </a:r>
          </a:p>
          <a:p>
            <a:r>
              <a:rPr lang="en-US" sz="1600" b="1" dirty="0" smtClean="0"/>
              <a:t>1960: The Making of the President </a:t>
            </a:r>
            <a:r>
              <a:rPr lang="en-US" sz="1600" dirty="0" smtClean="0"/>
              <a:t>– Christian Leonhard and Jason Matthews, Z Man Games, 2007.</a:t>
            </a:r>
          </a:p>
          <a:p>
            <a:r>
              <a:rPr lang="en-US" sz="1600" b="1" dirty="0" smtClean="0"/>
              <a:t>Twilight Struggle: The Cold War, 1945-1989 </a:t>
            </a:r>
            <a:r>
              <a:rPr lang="en-US" sz="1600" dirty="0" smtClean="0"/>
              <a:t>– Ananda Gupta and Jason Matthews, GMT Games, 2005.</a:t>
            </a:r>
          </a:p>
          <a:p>
            <a:pPr>
              <a:buNone/>
            </a:pPr>
            <a:endParaRPr lang="en-US" sz="1600" i="1" dirty="0" smtClean="0"/>
          </a:p>
          <a:p>
            <a:endParaRPr lang="en-US" sz="2000" dirty="0"/>
          </a:p>
        </p:txBody>
      </p:sp>
      <p:sp>
        <p:nvSpPr>
          <p:cNvPr id="3" name="Title 2"/>
          <p:cNvSpPr>
            <a:spLocks noGrp="1"/>
          </p:cNvSpPr>
          <p:nvPr>
            <p:ph type="title"/>
          </p:nvPr>
        </p:nvSpPr>
        <p:spPr/>
        <p:txBody>
          <a:bodyPr>
            <a:normAutofit fontScale="90000"/>
          </a:bodyPr>
          <a:lstStyle/>
          <a:p>
            <a:r>
              <a:rPr lang="en-US" dirty="0" smtClean="0"/>
              <a:t>Potential Board Games – </a:t>
            </a:r>
            <a:br>
              <a:rPr lang="en-US" dirty="0" smtClean="0"/>
            </a:br>
            <a:r>
              <a:rPr lang="en-US" dirty="0" smtClean="0"/>
              <a:t>With Direct Historic Ties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800" b="1" dirty="0" smtClean="0"/>
              <a:t>Carcassonn</a:t>
            </a:r>
            <a:r>
              <a:rPr lang="en-US" sz="1800" dirty="0" smtClean="0"/>
              <a:t>e – Tile game where players build the area around the medieval French city of Carcassonne, Klaus-Jürgen Wrede, Rio Grande Games, 2000.</a:t>
            </a:r>
          </a:p>
          <a:p>
            <a:r>
              <a:rPr lang="en-US" sz="1800" b="1" dirty="0" smtClean="0"/>
              <a:t>Catan Histories Series</a:t>
            </a:r>
            <a:r>
              <a:rPr lang="en-US" sz="1800" dirty="0" smtClean="0"/>
              <a:t>: “Settlers of America: Trails to Rails” (2010), “Struggle for Rome” (2006), “Settlers of the Stone Age” (2002) – Klaus Teuber, Mayfair Games.</a:t>
            </a:r>
            <a:endParaRPr lang="en-US" sz="1800" b="1" dirty="0" smtClean="0"/>
          </a:p>
          <a:p>
            <a:r>
              <a:rPr lang="en-US" sz="1800" b="1" dirty="0" smtClean="0"/>
              <a:t>Diplomacy</a:t>
            </a:r>
            <a:r>
              <a:rPr lang="en-US" sz="1800" dirty="0" smtClean="0"/>
              <a:t> – Negotiation game where players are leaders of pre-WWI nations, Allan B. Calhamer, Avalon Hill, 1959 (Hasbro reprint 1999).</a:t>
            </a:r>
            <a:endParaRPr lang="en-US" sz="1800" b="1" dirty="0" smtClean="0"/>
          </a:p>
          <a:p>
            <a:r>
              <a:rPr lang="en-US" sz="1800" b="1" dirty="0" smtClean="0"/>
              <a:t>Glory</a:t>
            </a:r>
            <a:r>
              <a:rPr lang="en-US" sz="1800" dirty="0" smtClean="0"/>
              <a:t>– First game by Fate of Civilizations, (in production)</a:t>
            </a:r>
          </a:p>
          <a:p>
            <a:r>
              <a:rPr lang="en-US" sz="1800" b="1" dirty="0" smtClean="0"/>
              <a:t>Puerto Rico</a:t>
            </a:r>
            <a:r>
              <a:rPr lang="en-US" sz="1800" dirty="0" smtClean="0"/>
              <a:t> – Players manage a plantation and develop San Juan, Andreas Seyfarth, Rio Grande Games, 2002.</a:t>
            </a:r>
            <a:endParaRPr lang="en-US" sz="1800" b="1" dirty="0" smtClean="0"/>
          </a:p>
          <a:p>
            <a:r>
              <a:rPr lang="en-US" sz="1800" b="1" dirty="0" smtClean="0"/>
              <a:t>The Settlers of Catan </a:t>
            </a:r>
            <a:r>
              <a:rPr lang="en-US" sz="1800" dirty="0" smtClean="0"/>
              <a:t>– Klaus Teuber, Mayfair Games, 1995.</a:t>
            </a:r>
          </a:p>
          <a:p>
            <a:r>
              <a:rPr lang="en-US" sz="1800" b="1" dirty="0" smtClean="0"/>
              <a:t>Ticket to Ride</a:t>
            </a:r>
            <a:r>
              <a:rPr lang="en-US" sz="1800" dirty="0" smtClean="0"/>
              <a:t> – Players claim railway routes to earn points and dominate rail roads.  Original game takes place in North America, later versions cover rail in other countries, Alan R. Moon, Days of Wonder, 2004.</a:t>
            </a:r>
            <a:endParaRPr lang="en-US" sz="1800" b="1" dirty="0"/>
          </a:p>
        </p:txBody>
      </p:sp>
      <p:sp>
        <p:nvSpPr>
          <p:cNvPr id="3" name="Title 2"/>
          <p:cNvSpPr>
            <a:spLocks noGrp="1"/>
          </p:cNvSpPr>
          <p:nvPr>
            <p:ph type="title"/>
          </p:nvPr>
        </p:nvSpPr>
        <p:spPr/>
        <p:txBody>
          <a:bodyPr>
            <a:normAutofit fontScale="90000"/>
          </a:bodyPr>
          <a:lstStyle/>
          <a:p>
            <a:r>
              <a:rPr lang="en-US" dirty="0" smtClean="0"/>
              <a:t>Potential Board Games – </a:t>
            </a:r>
            <a:br>
              <a:rPr lang="en-US" dirty="0" smtClean="0"/>
            </a:br>
            <a:r>
              <a:rPr lang="en-US" dirty="0" smtClean="0"/>
              <a:t>With Abstract Historic Ties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81600"/>
          </a:xfrm>
        </p:spPr>
        <p:txBody>
          <a:bodyPr>
            <a:normAutofit/>
          </a:bodyPr>
          <a:lstStyle/>
          <a:p>
            <a:r>
              <a:rPr lang="en-US" sz="1700" b="1" dirty="0" smtClean="0"/>
              <a:t>Fate of Civilizations </a:t>
            </a:r>
            <a:r>
              <a:rPr lang="en-US" sz="1700" dirty="0" smtClean="0"/>
              <a:t>– New resource/publisher by two history educators for using games in history education. </a:t>
            </a:r>
            <a:r>
              <a:rPr lang="en-US" sz="1700" dirty="0" smtClean="0">
                <a:hlinkClick r:id="rId2"/>
              </a:rPr>
              <a:t>www.fateofcivilizations.com</a:t>
            </a:r>
            <a:endParaRPr lang="en-US" sz="1700" dirty="0" smtClean="0"/>
          </a:p>
          <a:p>
            <a:r>
              <a:rPr lang="en-US" sz="1700" b="1" dirty="0" smtClean="0"/>
              <a:t>Gaming the Past: Using Video Games to Teach Secondary History</a:t>
            </a:r>
            <a:r>
              <a:rPr lang="en-US" sz="1700" dirty="0" smtClean="0"/>
              <a:t>, Jeremiah McCall, Routledge Taylor and Francis Group, 2011.</a:t>
            </a:r>
          </a:p>
          <a:p>
            <a:r>
              <a:rPr lang="en-US" sz="1700" b="1" dirty="0" smtClean="0"/>
              <a:t>Gaming the Past.net: Historical Simulation Games in the </a:t>
            </a:r>
            <a:r>
              <a:rPr lang="en-US" sz="1700" dirty="0" smtClean="0"/>
              <a:t>Classroom, Jeremiah McCall, </a:t>
            </a:r>
            <a:r>
              <a:rPr lang="en-US" sz="1700" dirty="0" smtClean="0">
                <a:hlinkClick r:id="rId3"/>
              </a:rPr>
              <a:t>http://gamingthepast.net/</a:t>
            </a:r>
            <a:endParaRPr lang="en-US" sz="1700" dirty="0" smtClean="0"/>
          </a:p>
          <a:p>
            <a:r>
              <a:rPr lang="en-US" sz="1700" b="1" dirty="0" smtClean="0"/>
              <a:t>Journal of Digital Humanities, Special Section on Historical Gaming</a:t>
            </a:r>
            <a:r>
              <a:rPr lang="en-US" sz="1700" dirty="0" smtClean="0"/>
              <a:t>, Vol. 1, No. 2, Spring 2012. pp. 40-74. </a:t>
            </a:r>
            <a:r>
              <a:rPr lang="en-US" sz="1700" dirty="0" smtClean="0">
                <a:hlinkClick r:id="rId4"/>
              </a:rPr>
              <a:t>http://journalofdigitalhumanities.org/category/1-2/special-section/</a:t>
            </a:r>
            <a:endParaRPr lang="en-US" sz="1700" dirty="0" smtClean="0"/>
          </a:p>
          <a:p>
            <a:r>
              <a:rPr lang="en-US" sz="1700" b="1" dirty="0" smtClean="0"/>
              <a:t>PAXsims</a:t>
            </a:r>
            <a:r>
              <a:rPr lang="en-US" sz="1700" dirty="0" smtClean="0"/>
              <a:t> – (a blog devoted to the development and effective use of simulation-based learning), ed. Rex Brynen and Gary Milante. </a:t>
            </a:r>
            <a:r>
              <a:rPr lang="en-US" sz="1700" dirty="0" smtClean="0">
                <a:hlinkClick r:id="rId5"/>
              </a:rPr>
              <a:t>http://paxsims.wordpress.com/</a:t>
            </a:r>
            <a:endParaRPr lang="en-US" sz="1700" dirty="0" smtClean="0"/>
          </a:p>
          <a:p>
            <a:r>
              <a:rPr lang="en-US" sz="1700" b="1" dirty="0" smtClean="0"/>
              <a:t>Peasant Muse</a:t>
            </a:r>
            <a:r>
              <a:rPr lang="en-US" sz="1700" dirty="0" smtClean="0"/>
              <a:t> (a blog that regularly covers games and education, augmented reality and digital humanities), Jeremy Antley. </a:t>
            </a:r>
            <a:r>
              <a:rPr lang="en-US" sz="1700" dirty="0" smtClean="0">
                <a:hlinkClick r:id="rId6"/>
              </a:rPr>
              <a:t>http://www.peasantmuse.com/</a:t>
            </a:r>
            <a:endParaRPr lang="en-US" sz="1700" dirty="0" smtClean="0"/>
          </a:p>
          <a:p>
            <a:r>
              <a:rPr lang="en-US" sz="1700" b="1" dirty="0" smtClean="0"/>
              <a:t>Play  the Past</a:t>
            </a:r>
            <a:r>
              <a:rPr lang="en-US" sz="1700" dirty="0" smtClean="0"/>
              <a:t> (a collaborative blog on cultural heritage, games and education). </a:t>
            </a:r>
            <a:r>
              <a:rPr lang="en-US" sz="1700" dirty="0" smtClean="0">
                <a:hlinkClick r:id="rId7"/>
              </a:rPr>
              <a:t>http://www.playthepast.org/</a:t>
            </a:r>
            <a:endParaRPr lang="en-US" sz="1700" dirty="0" smtClean="0"/>
          </a:p>
        </p:txBody>
      </p:sp>
      <p:sp>
        <p:nvSpPr>
          <p:cNvPr id="3" name="Title 2"/>
          <p:cNvSpPr>
            <a:spLocks noGrp="1"/>
          </p:cNvSpPr>
          <p:nvPr>
            <p:ph type="title"/>
          </p:nvPr>
        </p:nvSpPr>
        <p:spPr/>
        <p:txBody>
          <a:bodyPr/>
          <a:lstStyle/>
          <a:p>
            <a:r>
              <a:rPr lang="en-US" dirty="0" smtClean="0"/>
              <a:t>Resources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lnSpcReduction="10000"/>
          </a:bodyPr>
          <a:lstStyle/>
          <a:p>
            <a:r>
              <a:rPr lang="en-US" sz="1700" b="1" dirty="0" smtClean="0"/>
              <a:t>Augmented Reality Gaming and Game Design as a New Literacy Practice</a:t>
            </a:r>
            <a:r>
              <a:rPr lang="en-US" sz="1700" dirty="0" smtClean="0"/>
              <a:t>, James M. Mathews and Kurt D. Squire, Media Literacy: New Agendas in Communication, Routledge, 2009. pp. 209-232.</a:t>
            </a:r>
          </a:p>
          <a:p>
            <a:r>
              <a:rPr lang="en-US" sz="1700" b="1" dirty="0" smtClean="0"/>
              <a:t>Harnessing the Power of Games in Education</a:t>
            </a:r>
            <a:r>
              <a:rPr lang="en-US" sz="1700" dirty="0" smtClean="0"/>
              <a:t>, Kurt D. Squire and Henry Jenkins, Insight (3)1, pp. 5-33. </a:t>
            </a:r>
            <a:r>
              <a:rPr lang="en-US" sz="1700" dirty="0" smtClean="0">
                <a:hlinkClick r:id="rId2"/>
              </a:rPr>
              <a:t>http://website.education.wisc.edu/kdsquire/tenure-files/32-insight.pdf</a:t>
            </a:r>
            <a:endParaRPr lang="en-US" sz="1700" b="1" dirty="0" smtClean="0"/>
          </a:p>
          <a:p>
            <a:r>
              <a:rPr lang="en-US" sz="1700" b="1" dirty="0" smtClean="0"/>
              <a:t>Productive Gaming: The Case for Historiographic Play</a:t>
            </a:r>
            <a:r>
              <a:rPr lang="en-US" sz="1700" dirty="0" smtClean="0"/>
              <a:t>, Kurt D. Squire and Shree Durga. To appear in R. Ferdig (Ed.) The handbook of educational gaming. Hershey, PA: Information Science Reference. </a:t>
            </a:r>
            <a:r>
              <a:rPr lang="en-US" sz="1700" dirty="0" smtClean="0">
                <a:hlinkClick r:id="rId3"/>
              </a:rPr>
              <a:t>http://website.education.wisc.edu/kdsquire/tenure-files/05-durga-squire-Final.pdf</a:t>
            </a:r>
            <a:endParaRPr lang="en-US" sz="1700" b="1" dirty="0" smtClean="0"/>
          </a:p>
          <a:p>
            <a:r>
              <a:rPr lang="en-US" sz="1700" b="1" dirty="0" smtClean="0"/>
              <a:t>Replaying History: Learning World History Through Playing Civilization III</a:t>
            </a:r>
            <a:r>
              <a:rPr lang="en-US" sz="1700" dirty="0" smtClean="0"/>
              <a:t>, Kurt D. Squire, Dissertation Indiana University, 2004. </a:t>
            </a:r>
            <a:r>
              <a:rPr lang="en-US" sz="1700" dirty="0" smtClean="0">
                <a:hlinkClick r:id="rId4"/>
              </a:rPr>
              <a:t>http://website.education.wisc.edu/kdsquire/dissertation.html</a:t>
            </a:r>
            <a:endParaRPr lang="en-US" sz="1700" dirty="0" smtClean="0"/>
          </a:p>
          <a:p>
            <a:r>
              <a:rPr lang="en-US" sz="1700" b="1" dirty="0" smtClean="0"/>
              <a:t>Revolutionizing History Education: Using Augmented Reality Games to Teach Histories</a:t>
            </a:r>
            <a:r>
              <a:rPr lang="en-US" sz="1700" dirty="0" smtClean="0"/>
              <a:t>, Karen L. Schrier, thesis at Massachusetts Institute of Technology, 2005. </a:t>
            </a:r>
            <a:r>
              <a:rPr lang="en-US" sz="1700" dirty="0" smtClean="0">
                <a:hlinkClick r:id="rId5"/>
              </a:rPr>
              <a:t>http://cms.mit.edu/research/theses/KarenSchrier2005.pdf</a:t>
            </a:r>
            <a:endParaRPr lang="en-US" sz="1700" dirty="0" smtClean="0"/>
          </a:p>
          <a:p>
            <a:endParaRPr lang="en-US" dirty="0"/>
          </a:p>
        </p:txBody>
      </p:sp>
      <p:sp>
        <p:nvSpPr>
          <p:cNvPr id="3" name="Title 2"/>
          <p:cNvSpPr>
            <a:spLocks noGrp="1"/>
          </p:cNvSpPr>
          <p:nvPr>
            <p:ph type="title"/>
          </p:nvPr>
        </p:nvSpPr>
        <p:spPr/>
        <p:txBody>
          <a:bodyPr/>
          <a:lstStyle/>
          <a:p>
            <a:r>
              <a:rPr lang="en-US" dirty="0" smtClean="0"/>
              <a:t>Resources continued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Board Games</a:t>
            </a:r>
          </a:p>
          <a:p>
            <a:pPr lvl="1"/>
            <a:r>
              <a:rPr lang="en-US" dirty="0" smtClean="0"/>
              <a:t>Have a lower barrier to access</a:t>
            </a:r>
          </a:p>
          <a:p>
            <a:pPr lvl="1"/>
            <a:r>
              <a:rPr lang="en-US" dirty="0" smtClean="0"/>
              <a:t>Easier to modify and expand</a:t>
            </a:r>
          </a:p>
          <a:p>
            <a:pPr lvl="1"/>
            <a:r>
              <a:rPr lang="en-US" dirty="0" smtClean="0"/>
              <a:t>Typically contain social components more suited to classroom use and for simulating direct human interactions</a:t>
            </a:r>
          </a:p>
          <a:p>
            <a:endParaRPr lang="en-US" dirty="0" smtClean="0"/>
          </a:p>
          <a:p>
            <a:r>
              <a:rPr lang="en-US" dirty="0" smtClean="0"/>
              <a:t>Video Games</a:t>
            </a:r>
          </a:p>
          <a:p>
            <a:pPr lvl="1"/>
            <a:r>
              <a:rPr lang="en-US" dirty="0" smtClean="0"/>
              <a:t>Students </a:t>
            </a:r>
            <a:r>
              <a:rPr lang="en-US" u="sng" dirty="0" smtClean="0"/>
              <a:t>may</a:t>
            </a:r>
            <a:r>
              <a:rPr lang="en-US" dirty="0" smtClean="0"/>
              <a:t> be more familiar with</a:t>
            </a:r>
          </a:p>
          <a:p>
            <a:pPr lvl="1"/>
            <a:r>
              <a:rPr lang="en-US" dirty="0" smtClean="0"/>
              <a:t>Can handle more complex mechanics</a:t>
            </a:r>
          </a:p>
        </p:txBody>
      </p:sp>
      <p:sp>
        <p:nvSpPr>
          <p:cNvPr id="3" name="Title 2"/>
          <p:cNvSpPr>
            <a:spLocks noGrp="1"/>
          </p:cNvSpPr>
          <p:nvPr>
            <p:ph type="title"/>
          </p:nvPr>
        </p:nvSpPr>
        <p:spPr/>
        <p:txBody>
          <a:bodyPr/>
          <a:lstStyle/>
          <a:p>
            <a:r>
              <a:rPr lang="en-US" dirty="0" smtClean="0"/>
              <a:t>Board Games and Video Games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600" b="1" dirty="0" smtClean="0"/>
              <a:t>ARIS – </a:t>
            </a:r>
            <a:r>
              <a:rPr lang="en-US" sz="1600" dirty="0" smtClean="0"/>
              <a:t>Open source mobile platform for augmented reality.  Used in projects such as DOW day by UW-Madison for a tour game using primary sources. </a:t>
            </a:r>
            <a:r>
              <a:rPr lang="en-US" sz="1600" dirty="0" smtClean="0">
                <a:hlinkClick r:id="rId2"/>
              </a:rPr>
              <a:t>http://arisgames.org/</a:t>
            </a:r>
            <a:endParaRPr lang="en-US" sz="1600" dirty="0" smtClean="0"/>
          </a:p>
          <a:p>
            <a:pPr>
              <a:buNone/>
            </a:pPr>
            <a:endParaRPr lang="en-US" sz="1600" b="1" dirty="0" smtClean="0"/>
          </a:p>
          <a:p>
            <a:r>
              <a:rPr lang="en-US" sz="1600" b="1" dirty="0" smtClean="0"/>
              <a:t>Kickstarter– </a:t>
            </a:r>
            <a:r>
              <a:rPr lang="en-US" sz="1600" dirty="0" smtClean="0"/>
              <a:t>Crowd funding website for creative projects.  There are regularly projects with direct and abstract historic ties looking for funding.  </a:t>
            </a:r>
            <a:r>
              <a:rPr lang="en-US" sz="1600" i="1" dirty="0" smtClean="0"/>
              <a:t>Divided Republic</a:t>
            </a:r>
            <a:r>
              <a:rPr lang="en-US" sz="1600" dirty="0" smtClean="0"/>
              <a:t>, for example, was a kickstarter project.  Worth keeping an eye on for potential games. </a:t>
            </a:r>
            <a:r>
              <a:rPr lang="en-US" sz="1600" dirty="0" smtClean="0">
                <a:hlinkClick r:id="rId3"/>
              </a:rPr>
              <a:t>www.kickstarter.com</a:t>
            </a:r>
            <a:r>
              <a:rPr lang="en-US" sz="1600" dirty="0" smtClean="0"/>
              <a:t> </a:t>
            </a:r>
          </a:p>
          <a:p>
            <a:endParaRPr lang="en-US" sz="1600" b="1" dirty="0" smtClean="0"/>
          </a:p>
          <a:p>
            <a:r>
              <a:rPr lang="en-US" sz="1600" b="1" dirty="0" smtClean="0"/>
              <a:t>Vassal </a:t>
            </a:r>
            <a:r>
              <a:rPr lang="en-US" sz="1600" dirty="0" smtClean="0"/>
              <a:t>- Vassal is a game engine for building and playing online adaptations of board games and card games. Play live on the Internet or by email. Vassal runs on all platforms, and is free, open-source software. </a:t>
            </a:r>
            <a:r>
              <a:rPr lang="en-US" sz="1600" dirty="0" smtClean="0">
                <a:hlinkClick r:id="rId4"/>
              </a:rPr>
              <a:t>http://www.vassalengine.org/</a:t>
            </a:r>
            <a:r>
              <a:rPr lang="en-US" sz="1600" dirty="0" smtClean="0"/>
              <a:t> </a:t>
            </a:r>
            <a:endParaRPr lang="en-US" sz="1600" b="1" dirty="0"/>
          </a:p>
        </p:txBody>
      </p:sp>
      <p:sp>
        <p:nvSpPr>
          <p:cNvPr id="3" name="Title 2"/>
          <p:cNvSpPr>
            <a:spLocks noGrp="1"/>
          </p:cNvSpPr>
          <p:nvPr>
            <p:ph type="title"/>
          </p:nvPr>
        </p:nvSpPr>
        <p:spPr/>
        <p:txBody>
          <a:bodyPr/>
          <a:lstStyle/>
          <a:p>
            <a:r>
              <a:rPr lang="en-US" dirty="0" smtClean="0"/>
              <a:t>Resources continued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181600"/>
          </a:xfrm>
        </p:spPr>
        <p:txBody>
          <a:bodyPr>
            <a:normAutofit/>
          </a:bodyPr>
          <a:lstStyle/>
          <a:p>
            <a:pPr algn="ctr">
              <a:buNone/>
            </a:pPr>
            <a:r>
              <a:rPr lang="en-US" sz="2000" dirty="0" smtClean="0"/>
              <a:t>Historical Society of Pennsylvania</a:t>
            </a:r>
          </a:p>
          <a:p>
            <a:pPr algn="ctr">
              <a:buNone/>
            </a:pPr>
            <a:r>
              <a:rPr lang="en-US" sz="2000" dirty="0" smtClean="0">
                <a:hlinkClick r:id="rId2"/>
              </a:rPr>
              <a:t>www.hsp.org</a:t>
            </a:r>
            <a:endParaRPr lang="en-US" sz="2000" dirty="0" smtClean="0"/>
          </a:p>
          <a:p>
            <a:pPr algn="ctr">
              <a:buNone/>
            </a:pPr>
            <a:endParaRPr lang="en-US" sz="2000" dirty="0" smtClean="0"/>
          </a:p>
          <a:p>
            <a:pPr algn="ctr">
              <a:buNone/>
            </a:pPr>
            <a:r>
              <a:rPr lang="en-US" sz="2000" dirty="0" smtClean="0"/>
              <a:t>Matt Shoemaker</a:t>
            </a:r>
          </a:p>
          <a:p>
            <a:pPr algn="ctr">
              <a:buNone/>
            </a:pPr>
            <a:r>
              <a:rPr lang="en-US" sz="2000" dirty="0" smtClean="0"/>
              <a:t>Director of Digital Collections and Systems</a:t>
            </a:r>
          </a:p>
          <a:p>
            <a:pPr algn="ctr">
              <a:buNone/>
            </a:pPr>
            <a:r>
              <a:rPr lang="en-US" sz="2000" dirty="0" smtClean="0">
                <a:hlinkClick r:id="rId3"/>
              </a:rPr>
              <a:t>mshoemaker@hsp.org</a:t>
            </a:r>
            <a:endParaRPr lang="en-US" sz="2000" dirty="0" smtClean="0"/>
          </a:p>
          <a:p>
            <a:pPr algn="ctr">
              <a:buNone/>
            </a:pPr>
            <a:endParaRPr lang="en-US" sz="2000" dirty="0" smtClean="0"/>
          </a:p>
          <a:p>
            <a:pPr algn="ctr">
              <a:buNone/>
            </a:pPr>
            <a:r>
              <a:rPr lang="en-US" sz="2000" dirty="0" smtClean="0"/>
              <a:t>Thank you, </a:t>
            </a:r>
            <a:r>
              <a:rPr lang="en-US" sz="2000" b="1" dirty="0" smtClean="0"/>
              <a:t>Mayfair Games </a:t>
            </a:r>
            <a:r>
              <a:rPr lang="en-US" sz="2000" dirty="0" smtClean="0"/>
              <a:t>for providing copies of </a:t>
            </a:r>
            <a:r>
              <a:rPr lang="en-US" sz="2000" i="1" dirty="0" smtClean="0"/>
              <a:t>Settlers of America: Trails to Rails</a:t>
            </a:r>
            <a:endParaRPr lang="en-US" sz="2000" dirty="0" smtClean="0"/>
          </a:p>
          <a:p>
            <a:pPr algn="ctr">
              <a:buNone/>
            </a:pPr>
            <a:endParaRPr lang="en-US" sz="2000" dirty="0" smtClean="0"/>
          </a:p>
          <a:p>
            <a:pPr algn="ctr">
              <a:buNone/>
            </a:pPr>
            <a:r>
              <a:rPr lang="en-US" sz="2000" dirty="0" smtClean="0"/>
              <a:t>These </a:t>
            </a:r>
            <a:r>
              <a:rPr lang="en-US" sz="2000" dirty="0" smtClean="0"/>
              <a:t>slides </a:t>
            </a:r>
            <a:r>
              <a:rPr lang="en-US" sz="2000" smtClean="0"/>
              <a:t>and files </a:t>
            </a:r>
            <a:r>
              <a:rPr lang="en-US" sz="2000" dirty="0" smtClean="0"/>
              <a:t>are available at:</a:t>
            </a:r>
          </a:p>
          <a:p>
            <a:pPr algn="ctr">
              <a:buNone/>
            </a:pPr>
            <a:r>
              <a:rPr lang="en-US" sz="1800" dirty="0" smtClean="0">
                <a:hlinkClick r:id="rId4"/>
              </a:rPr>
              <a:t>http://</a:t>
            </a:r>
            <a:r>
              <a:rPr lang="en-US" sz="1800" dirty="0" smtClean="0">
                <a:hlinkClick r:id="rId4"/>
              </a:rPr>
              <a:t>hsp.org/primary-sources-and-games-for-history-education</a:t>
            </a:r>
            <a:endParaRPr lang="en-US" sz="1800" dirty="0" smtClean="0"/>
          </a:p>
          <a:p>
            <a:pPr algn="ctr">
              <a:buNone/>
            </a:pPr>
            <a:r>
              <a:rPr lang="en-US" sz="1800" dirty="0" smtClean="0"/>
              <a:t>And</a:t>
            </a:r>
          </a:p>
          <a:p>
            <a:pPr algn="ctr">
              <a:buNone/>
            </a:pPr>
            <a:r>
              <a:rPr lang="en-US" sz="1800" dirty="0" smtClean="0">
                <a:hlinkClick r:id="rId5"/>
              </a:rPr>
              <a:t>http://</a:t>
            </a:r>
            <a:r>
              <a:rPr lang="en-US" sz="1800" dirty="0" smtClean="0">
                <a:hlinkClick r:id="rId5"/>
              </a:rPr>
              <a:t>slidesha.re/MXxZ36</a:t>
            </a:r>
            <a:r>
              <a:rPr lang="en-US" sz="1800" dirty="0" smtClean="0"/>
              <a:t> </a:t>
            </a:r>
            <a:endParaRPr lang="en-US" sz="1800" dirty="0" smtClean="0"/>
          </a:p>
          <a:p>
            <a:pPr algn="ctr">
              <a:buNone/>
            </a:pPr>
            <a:endParaRPr lang="en-US" sz="1800" dirty="0"/>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“Core gameplay must offer defensible explanatory models of historic systems*”</a:t>
            </a:r>
          </a:p>
          <a:p>
            <a:pPr>
              <a:buNone/>
            </a:pPr>
            <a:endParaRPr lang="en-US" dirty="0" smtClean="0"/>
          </a:p>
          <a:p>
            <a:r>
              <a:rPr lang="en-US" dirty="0" smtClean="0"/>
              <a:t>Students must be able to evaluate it on a historical level</a:t>
            </a:r>
          </a:p>
          <a:p>
            <a:pPr>
              <a:buNone/>
            </a:pPr>
            <a:endParaRPr lang="en-US" dirty="0" smtClean="0"/>
          </a:p>
          <a:p>
            <a:r>
              <a:rPr lang="en-US" dirty="0" smtClean="0"/>
              <a:t>It should well model factors that influenced historical actors of the day</a:t>
            </a:r>
            <a:endParaRPr lang="en-US" dirty="0"/>
          </a:p>
        </p:txBody>
      </p:sp>
      <p:sp>
        <p:nvSpPr>
          <p:cNvPr id="3" name="Title 2"/>
          <p:cNvSpPr>
            <a:spLocks noGrp="1"/>
          </p:cNvSpPr>
          <p:nvPr>
            <p:ph type="title"/>
          </p:nvPr>
        </p:nvSpPr>
        <p:spPr/>
        <p:txBody>
          <a:bodyPr>
            <a:normAutofit fontScale="90000"/>
          </a:bodyPr>
          <a:lstStyle/>
          <a:p>
            <a:r>
              <a:rPr lang="en-US" dirty="0" smtClean="0"/>
              <a:t>What Makes a Good Game for Educational Use?</a:t>
            </a:r>
            <a:endParaRPr lang="en-US" dirty="0"/>
          </a:p>
        </p:txBody>
      </p:sp>
      <p:sp>
        <p:nvSpPr>
          <p:cNvPr id="4" name="TextBox 3"/>
          <p:cNvSpPr txBox="1"/>
          <p:nvPr/>
        </p:nvSpPr>
        <p:spPr>
          <a:xfrm>
            <a:off x="3886200" y="6400800"/>
            <a:ext cx="5257800" cy="369332"/>
          </a:xfrm>
          <a:prstGeom prst="rect">
            <a:avLst/>
          </a:prstGeom>
          <a:noFill/>
        </p:spPr>
        <p:txBody>
          <a:bodyPr wrap="square" rtlCol="0">
            <a:spAutoFit/>
          </a:bodyPr>
          <a:lstStyle/>
          <a:p>
            <a:r>
              <a:rPr lang="en-US" dirty="0" smtClean="0"/>
              <a:t>*</a:t>
            </a:r>
            <a:r>
              <a:rPr lang="en-US" i="1" dirty="0" smtClean="0"/>
              <a:t>Gaming the Past</a:t>
            </a:r>
            <a:r>
              <a:rPr lang="en-US" dirty="0" smtClean="0"/>
              <a:t>, Jeremiah McCall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Add context to the historical theme</a:t>
            </a:r>
          </a:p>
          <a:p>
            <a:endParaRPr lang="en-US" dirty="0" smtClean="0"/>
          </a:p>
          <a:p>
            <a:r>
              <a:rPr lang="en-US" dirty="0" smtClean="0"/>
              <a:t>Increase insight on the view of a historical actor or group that players may utilize</a:t>
            </a:r>
          </a:p>
          <a:p>
            <a:pPr>
              <a:buNone/>
            </a:pPr>
            <a:endParaRPr lang="en-US" dirty="0" smtClean="0"/>
          </a:p>
          <a:p>
            <a:r>
              <a:rPr lang="en-US" dirty="0" smtClean="0"/>
              <a:t>Provide focus for scenarios and game mechanics to enhance the simulation</a:t>
            </a:r>
          </a:p>
          <a:p>
            <a:pPr>
              <a:buNone/>
            </a:pPr>
            <a:endParaRPr lang="en-US" dirty="0" smtClean="0"/>
          </a:p>
          <a:p>
            <a:r>
              <a:rPr lang="en-US" dirty="0" smtClean="0"/>
              <a:t>May provide more considerations for players’ interpretations and questions formed from gameplay</a:t>
            </a:r>
          </a:p>
          <a:p>
            <a:endParaRPr lang="en-US" dirty="0" smtClean="0"/>
          </a:p>
          <a:p>
            <a:r>
              <a:rPr lang="en-US" dirty="0" smtClean="0"/>
              <a:t>Different levels of focus between games with abstract or direct historical connection</a:t>
            </a:r>
            <a:endParaRPr lang="en-US" dirty="0"/>
          </a:p>
        </p:txBody>
      </p:sp>
      <p:sp>
        <p:nvSpPr>
          <p:cNvPr id="3" name="Title 2"/>
          <p:cNvSpPr>
            <a:spLocks noGrp="1"/>
          </p:cNvSpPr>
          <p:nvPr>
            <p:ph type="title"/>
          </p:nvPr>
        </p:nvSpPr>
        <p:spPr/>
        <p:txBody>
          <a:bodyPr>
            <a:normAutofit/>
          </a:bodyPr>
          <a:lstStyle/>
          <a:p>
            <a:r>
              <a:rPr lang="en-US" dirty="0" smtClean="0"/>
              <a:t>Primary Sources with Games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85000" lnSpcReduction="20000"/>
          </a:bodyPr>
          <a:lstStyle/>
          <a:p>
            <a:r>
              <a:rPr lang="en-US" dirty="0" smtClean="0"/>
              <a:t>1. Identify the theme(s) on which you wish to focus for the lesson</a:t>
            </a:r>
          </a:p>
          <a:p>
            <a:endParaRPr lang="en-US" dirty="0" smtClean="0"/>
          </a:p>
          <a:p>
            <a:r>
              <a:rPr lang="en-US" dirty="0" smtClean="0"/>
              <a:t>2. Research available primary sources that meet the theme</a:t>
            </a:r>
          </a:p>
          <a:p>
            <a:pPr lvl="1"/>
            <a:r>
              <a:rPr lang="en-US" dirty="0" smtClean="0"/>
              <a:t>Local archives and archivists are there to help!</a:t>
            </a:r>
          </a:p>
          <a:p>
            <a:endParaRPr lang="en-US" dirty="0" smtClean="0"/>
          </a:p>
          <a:p>
            <a:r>
              <a:rPr lang="en-US" dirty="0" smtClean="0"/>
              <a:t>3. Knowing what sources are available can assist in identifying an appropriate game</a:t>
            </a:r>
          </a:p>
          <a:p>
            <a:pPr lvl="1"/>
            <a:r>
              <a:rPr lang="en-US" dirty="0" smtClean="0"/>
              <a:t>Games with an abstract historical connection are more flexible with the sources you can utilize and scenarios you can develop</a:t>
            </a:r>
          </a:p>
          <a:p>
            <a:pPr lvl="1"/>
            <a:r>
              <a:rPr lang="en-US" dirty="0" smtClean="0"/>
              <a:t>Games with a direct historical connection may require fewer sources and less modification as they essentially are scenarios, but these games also have less flexibility in the sources you can utilize with them</a:t>
            </a:r>
            <a:endParaRPr lang="en-US" dirty="0"/>
          </a:p>
        </p:txBody>
      </p:sp>
      <p:sp>
        <p:nvSpPr>
          <p:cNvPr id="3" name="Title 2"/>
          <p:cNvSpPr>
            <a:spLocks noGrp="1"/>
          </p:cNvSpPr>
          <p:nvPr>
            <p:ph type="title"/>
          </p:nvPr>
        </p:nvSpPr>
        <p:spPr/>
        <p:txBody>
          <a:bodyPr>
            <a:normAutofit fontScale="90000"/>
          </a:bodyPr>
          <a:lstStyle/>
          <a:p>
            <a:r>
              <a:rPr lang="en-US" dirty="0" smtClean="0"/>
              <a:t>Methodology for Assembling Primary Sources and Games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NARA – </a:t>
            </a:r>
            <a:r>
              <a:rPr lang="en-US" sz="2400" dirty="0" smtClean="0"/>
              <a:t>National Archives Records Administration</a:t>
            </a:r>
          </a:p>
          <a:p>
            <a:pPr lvl="1"/>
            <a:r>
              <a:rPr lang="en-US" sz="2000" dirty="0" smtClean="0">
                <a:hlinkClick r:id="rId2"/>
              </a:rPr>
              <a:t>http://www.archives.gov/education/</a:t>
            </a:r>
            <a:r>
              <a:rPr lang="en-US" sz="2000" dirty="0" smtClean="0"/>
              <a:t> </a:t>
            </a:r>
          </a:p>
          <a:p>
            <a:r>
              <a:rPr lang="en-US" dirty="0" smtClean="0"/>
              <a:t>State Archives</a:t>
            </a:r>
          </a:p>
          <a:p>
            <a:pPr lvl="1"/>
            <a:r>
              <a:rPr lang="en-US" dirty="0" smtClean="0"/>
              <a:t>Indiana State Archives - </a:t>
            </a:r>
            <a:r>
              <a:rPr lang="en-US" sz="1800" dirty="0" smtClean="0">
                <a:hlinkClick r:id="rId3"/>
              </a:rPr>
              <a:t>http://www.in.gov/icpr/2722.htm</a:t>
            </a:r>
            <a:r>
              <a:rPr lang="en-US" sz="1800" dirty="0" smtClean="0"/>
              <a:t> </a:t>
            </a:r>
          </a:p>
          <a:p>
            <a:r>
              <a:rPr lang="en-US" dirty="0" smtClean="0"/>
              <a:t>University Archives</a:t>
            </a:r>
          </a:p>
          <a:p>
            <a:pPr lvl="1"/>
            <a:r>
              <a:rPr lang="en-US" dirty="0" smtClean="0"/>
              <a:t>Ball State Archives and Special Collections - </a:t>
            </a:r>
            <a:r>
              <a:rPr lang="en-US" sz="1500" dirty="0" smtClean="0">
                <a:hlinkClick r:id="rId4"/>
              </a:rPr>
              <a:t>http://cms.bsu.edu/Academics/Libraries/CollectionsAndDept/Archives.aspx</a:t>
            </a:r>
            <a:r>
              <a:rPr lang="en-US" sz="1500" dirty="0" smtClean="0"/>
              <a:t> </a:t>
            </a:r>
          </a:p>
          <a:p>
            <a:r>
              <a:rPr lang="en-US" dirty="0" smtClean="0"/>
              <a:t>Historical Societies</a:t>
            </a:r>
          </a:p>
          <a:p>
            <a:pPr lvl="1"/>
            <a:r>
              <a:rPr lang="en-US" dirty="0" smtClean="0"/>
              <a:t>Indiana Historical Society -</a:t>
            </a:r>
            <a:r>
              <a:rPr lang="en-US" sz="1700" dirty="0" smtClean="0">
                <a:hlinkClick r:id="rId5"/>
              </a:rPr>
              <a:t>http://www.indianahistory.org/teachers-students/teacher-resources </a:t>
            </a:r>
            <a:endParaRPr lang="en-US" sz="1700" dirty="0" smtClean="0"/>
          </a:p>
          <a:p>
            <a:pPr lvl="1"/>
            <a:r>
              <a:rPr lang="en-US" dirty="0" smtClean="0"/>
              <a:t>Local Historical Societies –</a:t>
            </a:r>
          </a:p>
          <a:p>
            <a:pPr lvl="1"/>
            <a:r>
              <a:rPr lang="en-US" sz="1900" dirty="0" smtClean="0">
                <a:hlinkClick r:id="rId6"/>
              </a:rPr>
              <a:t>http://www.in.gov/icpr/2932.htm</a:t>
            </a:r>
            <a:r>
              <a:rPr lang="en-US" sz="1900" dirty="0" smtClean="0"/>
              <a:t> </a:t>
            </a:r>
          </a:p>
        </p:txBody>
      </p:sp>
      <p:sp>
        <p:nvSpPr>
          <p:cNvPr id="3" name="Title 2"/>
          <p:cNvSpPr>
            <a:spLocks noGrp="1"/>
          </p:cNvSpPr>
          <p:nvPr>
            <p:ph type="title"/>
          </p:nvPr>
        </p:nvSpPr>
        <p:spPr/>
        <p:txBody>
          <a:bodyPr/>
          <a:lstStyle/>
          <a:p>
            <a:r>
              <a:rPr lang="en-US" dirty="0" smtClean="0"/>
              <a:t>Getting in Touch with Archives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Common core standards for history/social studies and English language arts</a:t>
            </a:r>
          </a:p>
          <a:p>
            <a:pPr>
              <a:buNone/>
            </a:pPr>
            <a:endParaRPr lang="en-US" dirty="0" smtClean="0"/>
          </a:p>
          <a:p>
            <a:r>
              <a:rPr lang="en-US" dirty="0" smtClean="0"/>
              <a:t>Sample objectives:</a:t>
            </a:r>
          </a:p>
          <a:p>
            <a:pPr lvl="1"/>
            <a:r>
              <a:rPr lang="en-US" sz="2400" dirty="0" smtClean="0"/>
              <a:t>Student will be able to (SWBAT):</a:t>
            </a:r>
          </a:p>
          <a:p>
            <a:pPr lvl="2"/>
            <a:r>
              <a:rPr lang="en-US" sz="2200" dirty="0" smtClean="0"/>
              <a:t>Analyze the implications and effects of the Long Depression</a:t>
            </a:r>
          </a:p>
          <a:p>
            <a:pPr lvl="2"/>
            <a:r>
              <a:rPr lang="en-US" sz="2200" dirty="0" smtClean="0"/>
              <a:t>Describe the government's role in </a:t>
            </a:r>
          </a:p>
          <a:p>
            <a:pPr lvl="2"/>
            <a:r>
              <a:rPr lang="en-US" sz="2200" dirty="0" smtClean="0"/>
              <a:t>Analyze the cause/effects of Westward Expansion</a:t>
            </a:r>
          </a:p>
          <a:p>
            <a:pPr lvl="2"/>
            <a:r>
              <a:rPr lang="en-US" sz="2200" dirty="0" smtClean="0"/>
              <a:t>Evaluate the significance of Labor Unions </a:t>
            </a:r>
          </a:p>
          <a:p>
            <a:pPr lvl="1"/>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dirty="0" smtClean="0"/>
              <a:t>Lessons and Units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Need time to learn the game</a:t>
            </a:r>
          </a:p>
          <a:p>
            <a:pPr lvl="1"/>
            <a:r>
              <a:rPr lang="en-US" dirty="0" smtClean="0"/>
              <a:t>Schedule class time if needed but can be done as homework</a:t>
            </a:r>
          </a:p>
          <a:p>
            <a:pPr lvl="1"/>
            <a:r>
              <a:rPr lang="en-US" dirty="0" smtClean="0"/>
              <a:t>Make the game available out of class hours if possible</a:t>
            </a:r>
          </a:p>
          <a:p>
            <a:r>
              <a:rPr lang="en-US" dirty="0" smtClean="0"/>
              <a:t>Educator can run students through a single game as a group or let students run it themselves</a:t>
            </a:r>
          </a:p>
          <a:p>
            <a:r>
              <a:rPr lang="en-US" dirty="0" smtClean="0"/>
              <a:t>Software, such as Vassal, exists that may work well with </a:t>
            </a:r>
            <a:r>
              <a:rPr lang="en-US" dirty="0" err="1" smtClean="0"/>
              <a:t>smartboards</a:t>
            </a:r>
            <a:endParaRPr lang="en-US" dirty="0" smtClean="0"/>
          </a:p>
          <a:p>
            <a:pPr lvl="1">
              <a:buNone/>
            </a:pPr>
            <a:endParaRPr lang="en-US" dirty="0"/>
          </a:p>
        </p:txBody>
      </p:sp>
      <p:sp>
        <p:nvSpPr>
          <p:cNvPr id="3" name="Title 2"/>
          <p:cNvSpPr>
            <a:spLocks noGrp="1"/>
          </p:cNvSpPr>
          <p:nvPr>
            <p:ph type="title"/>
          </p:nvPr>
        </p:nvSpPr>
        <p:spPr/>
        <p:txBody>
          <a:bodyPr/>
          <a:lstStyle/>
          <a:p>
            <a:r>
              <a:rPr lang="en-US" dirty="0" smtClean="0"/>
              <a:t>Lessons and Units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2548</TotalTime>
  <Words>3391</Words>
  <Application>Microsoft Office PowerPoint</Application>
  <PresentationFormat>On-screen Show (4:3)</PresentationFormat>
  <Paragraphs>260</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Games and Primary Sources</vt:lpstr>
      <vt:lpstr>Why Games?</vt:lpstr>
      <vt:lpstr>Board Games and Video Games</vt:lpstr>
      <vt:lpstr>What Makes a Good Game for Educational Use?</vt:lpstr>
      <vt:lpstr>Primary Sources with Games</vt:lpstr>
      <vt:lpstr>Methodology for Assembling Primary Sources and Games</vt:lpstr>
      <vt:lpstr>Getting in Touch with Archives</vt:lpstr>
      <vt:lpstr>Lessons and Units</vt:lpstr>
      <vt:lpstr>Lessons and Units</vt:lpstr>
      <vt:lpstr>Students and Game Design</vt:lpstr>
      <vt:lpstr>Settlers of America: Trails to Rails</vt:lpstr>
      <vt:lpstr>Rules Additions</vt:lpstr>
      <vt:lpstr>Scenario Development</vt:lpstr>
      <vt:lpstr>Scenario: The Long Depression</vt:lpstr>
      <vt:lpstr>Scenario: The Long Depression</vt:lpstr>
      <vt:lpstr>Scenario: Corporate Abuse</vt:lpstr>
      <vt:lpstr>Scenario: Corporate Abuse</vt:lpstr>
      <vt:lpstr>Scenario: Western Expansion</vt:lpstr>
      <vt:lpstr>Scenario: Western Expansion</vt:lpstr>
      <vt:lpstr>Scenario: Labor</vt:lpstr>
      <vt:lpstr>Scenario: Labor</vt:lpstr>
      <vt:lpstr>Resources at HSP for Settlers of America</vt:lpstr>
      <vt:lpstr>Resources at HSP for Settlers of America</vt:lpstr>
      <vt:lpstr>Resources at HSP for Settlers of America</vt:lpstr>
      <vt:lpstr>Resources at HSP for Settlers of America</vt:lpstr>
      <vt:lpstr>Potential Board Games –  With Direct Historic Ties</vt:lpstr>
      <vt:lpstr>Potential Board Games –  With Abstract Historic Ties</vt:lpstr>
      <vt:lpstr>Resources</vt:lpstr>
      <vt:lpstr>Resources continued</vt:lpstr>
      <vt:lpstr>Resources continued</vt:lpstr>
      <vt:lpstr>Slide 31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Sources and Games</dc:title>
  <dc:creator>mshoemaker</dc:creator>
  <cp:lastModifiedBy>mshoemaker</cp:lastModifiedBy>
  <cp:revision>111</cp:revision>
  <dcterms:created xsi:type="dcterms:W3CDTF">2012-07-25T11:59:42Z</dcterms:created>
  <dcterms:modified xsi:type="dcterms:W3CDTF">2012-08-13T18:34:46Z</dcterms:modified>
</cp:coreProperties>
</file>